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1" r:id="rId3"/>
    <p:sldId id="279" r:id="rId4"/>
    <p:sldId id="278" r:id="rId5"/>
    <p:sldId id="282" r:id="rId6"/>
    <p:sldId id="290" r:id="rId7"/>
    <p:sldId id="287" r:id="rId8"/>
    <p:sldId id="291" r:id="rId9"/>
    <p:sldId id="289" r:id="rId10"/>
    <p:sldId id="288" r:id="rId11"/>
    <p:sldId id="284" r:id="rId12"/>
    <p:sldId id="283" r:id="rId13"/>
    <p:sldId id="273" r:id="rId14"/>
    <p:sldId id="274" r:id="rId15"/>
    <p:sldId id="275" r:id="rId16"/>
    <p:sldId id="276" r:id="rId17"/>
    <p:sldId id="277" r:id="rId18"/>
    <p:sldId id="293" r:id="rId19"/>
    <p:sldId id="286" r:id="rId20"/>
    <p:sldId id="292" r:id="rId21"/>
  </p:sldIdLst>
  <p:sldSz cx="9144000" cy="6858000" type="screen4x3"/>
  <p:notesSz cx="6858000" cy="9144000"/>
  <p:custDataLst>
    <p:tags r:id="rId22"/>
  </p:custDataLst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8A107856-5554-42FB-B03E-39F5DBC370BA}" styleName="Средний стиль 4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147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gs" Target="tags/tag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935172-42CE-46AF-9387-96B563686E9E}" type="datetimeFigureOut">
              <a:rPr lang="ru-RU"/>
              <a:pPr>
                <a:defRPr/>
              </a:pPr>
              <a:t>28.02.2014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00509E-988C-47A3-B068-87992DA0EE8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ipe dir="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A482A6-687A-4C55-9EAB-E09534CFB6D4}" type="datetimeFigureOut">
              <a:rPr lang="ru-RU"/>
              <a:pPr>
                <a:defRPr/>
              </a:pPr>
              <a:t>28.02.2014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94EEB9-72D4-4EC9-94B0-F3D380A1D0A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ipe dir="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391121-E7FC-4684-8C12-C51E54F7A0AF}" type="datetimeFigureOut">
              <a:rPr lang="ru-RU"/>
              <a:pPr>
                <a:defRPr/>
              </a:pPr>
              <a:t>28.02.2014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BDC4FC-CB6B-4C33-956B-07B1DE1C8FB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ipe dir="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63DF56-5697-44BC-8AFA-3370592A4457}" type="datetimeFigureOut">
              <a:rPr lang="ru-RU"/>
              <a:pPr>
                <a:defRPr/>
              </a:pPr>
              <a:t>28.02.2014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136972-F432-412B-8174-C40354949EA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ipe dir="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E68026-DD40-4E95-81C8-C1CA941DBA1E}" type="datetimeFigureOut">
              <a:rPr lang="ru-RU"/>
              <a:pPr>
                <a:defRPr/>
              </a:pPr>
              <a:t>28.02.2014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02BD90-9F10-49F5-A23F-CF9F9563885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ipe dir="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7D0509-675F-4834-85E6-75BD6B179C9E}" type="datetimeFigureOut">
              <a:rPr lang="ru-RU"/>
              <a:pPr>
                <a:defRPr/>
              </a:pPr>
              <a:t>28.02.2014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002681-5CB3-49A2-9C67-12864EBC8D2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ipe dir="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FB3669-4CCB-43E8-B919-1CAD1E1CE298}" type="datetimeFigureOut">
              <a:rPr lang="ru-RU"/>
              <a:pPr>
                <a:defRPr/>
              </a:pPr>
              <a:t>28.02.2014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CC074C-FD47-4106-9AC1-124BB8B919E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ipe dir="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D49682-5DBD-4A6E-94F0-F255EC1F72B6}" type="datetimeFigureOut">
              <a:rPr lang="ru-RU"/>
              <a:pPr>
                <a:defRPr/>
              </a:pPr>
              <a:t>28.02.2014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FE3B2E-FDC2-4C97-9900-F1C0B771FB8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ipe dir="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04A842-95C5-42F6-98E5-10C8F6E26872}" type="datetimeFigureOut">
              <a:rPr lang="ru-RU"/>
              <a:pPr>
                <a:defRPr/>
              </a:pPr>
              <a:t>28.02.2014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5AF035-89DB-4396-A9C9-8F72774A3AE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ipe dir="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1EA644-6AAA-4DFB-826D-AB7AC4532AB5}" type="datetimeFigureOut">
              <a:rPr lang="ru-RU"/>
              <a:pPr>
                <a:defRPr/>
              </a:pPr>
              <a:t>28.02.2014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B57A35-A768-4DCC-B855-D531384507D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ipe dir="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322EA5-5281-47D6-8D7B-958531A74DCF}" type="datetimeFigureOut">
              <a:rPr lang="ru-RU"/>
              <a:pPr>
                <a:defRPr/>
              </a:pPr>
              <a:t>28.02.2014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E1ECED-DDB8-4E1A-895A-4D4651754E4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ipe dir="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722A338-B690-4B3B-97EF-B7F6F15E49AC}" type="datetimeFigureOut">
              <a:rPr lang="ru-RU"/>
              <a:pPr>
                <a:defRPr/>
              </a:pPr>
              <a:t>28.02.2014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022D2A95-2366-40A4-ACF8-8A6BB829BCF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ransition>
    <p:wipe dir="d"/>
  </p:transition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onlinedics.ru/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hyperlink" Target="http://www.onlinedics.ru/slovar/fil/m/semantika.html" TargetMode="External"/><Relationship Id="rId4" Type="http://schemas.openxmlformats.org/officeDocument/2006/relationships/hyperlink" Target="http://www.onlinedics.ru/slovar/bes/c/nanotexnologija.html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deit.name/2011/09/%d0%b8%d0%bd%d1%82%d0%b5%d1%80%d0%bd%d0%b5%d1%82-%d0%bc%d0%b0%d0%b3%d0%b0%d0%b7%d0%b8%d0%bd%d1%8b/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deit.name/2011/09/%d0%b8%d0%bd%d1%82%d0%b5%d1%80%d0%bd%d0%b5%d1%82-%d0%bc%d0%b0%d0%b3%d0%b0%d0%b7%d0%b8%d0%bd%d1%8b/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2" Type="http://schemas.openxmlformats.org/officeDocument/2006/relationships/image" Target="../media/image3.jpeg"/><Relationship Id="rId16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5" Type="http://schemas.openxmlformats.org/officeDocument/2006/relationships/image" Target="../media/image1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Relationship Id="rId1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Нина\Desktop\сундучок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7287474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1523248" y="2967335"/>
            <a:ext cx="6301854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Исследовательская </a:t>
            </a:r>
          </a:p>
          <a:p>
            <a:pPr algn="ctr"/>
            <a:r>
              <a:rPr lang="ru-RU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Работа</a:t>
            </a:r>
          </a:p>
          <a:p>
            <a:pPr algn="ctr"/>
            <a:r>
              <a:rPr lang="ru-RU" sz="36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«Зачем нужны ИНФЫ ?»</a:t>
            </a:r>
            <a:endParaRPr lang="ru-RU" sz="36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357686" y="5572140"/>
            <a:ext cx="4500594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6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Выполнила ученица</a:t>
            </a:r>
          </a:p>
          <a:p>
            <a:pPr algn="ctr"/>
            <a:r>
              <a:rPr lang="ru-RU" sz="16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 4 класса МБОУ</a:t>
            </a:r>
          </a:p>
          <a:p>
            <a:pPr algn="ctr"/>
            <a:r>
              <a:rPr lang="ru-RU" sz="16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 «</a:t>
            </a:r>
            <a:r>
              <a:rPr lang="ru-RU" sz="1600" b="1" cap="none" spc="300" dirty="0" err="1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Тюрнясевская</a:t>
            </a:r>
            <a:r>
              <a:rPr lang="ru-RU" sz="16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 СОШ»</a:t>
            </a:r>
          </a:p>
          <a:p>
            <a:pPr algn="ctr"/>
            <a:r>
              <a:rPr lang="ru-RU" sz="16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Софронова Регина</a:t>
            </a:r>
            <a:endParaRPr lang="ru-RU" sz="16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solidFill>
                <a:srgbClr val="FFFF00"/>
              </a:soli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C:\Users\Нина\Desktop\картинка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429720" cy="6858000"/>
          </a:xfrm>
          <a:prstGeom prst="rect">
            <a:avLst/>
          </a:prstGeom>
          <a:noFill/>
        </p:spPr>
      </p:pic>
      <p:sp>
        <p:nvSpPr>
          <p:cNvPr id="35841" name="Rectangle 1"/>
          <p:cNvSpPr>
            <a:spLocks noChangeArrowheads="1"/>
          </p:cNvSpPr>
          <p:nvPr/>
        </p:nvSpPr>
        <p:spPr bwMode="auto">
          <a:xfrm>
            <a:off x="0" y="0"/>
            <a:ext cx="258404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00B0F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-214346" y="500042"/>
            <a:ext cx="892971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7030A0"/>
                </a:solidFill>
              </a:rPr>
              <a:t>)</a:t>
            </a:r>
            <a:endParaRPr lang="ru-RU" sz="2400" b="1" dirty="0">
              <a:solidFill>
                <a:srgbClr val="7030A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57158" y="428604"/>
            <a:ext cx="8072494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7030A0"/>
                </a:solidFill>
              </a:rPr>
              <a:t>Они появились в нашем мире благодаря инновационным разработкам в области искусственного интеллекта компании «</a:t>
            </a:r>
            <a:r>
              <a:rPr lang="ru-RU" sz="2800" b="1" dirty="0" err="1" smtClean="0">
                <a:solidFill>
                  <a:srgbClr val="7030A0"/>
                </a:solidFill>
              </a:rPr>
              <a:t>Наносемантика</a:t>
            </a:r>
            <a:r>
              <a:rPr lang="ru-RU" sz="2800" b="1" dirty="0" smtClean="0">
                <a:solidFill>
                  <a:srgbClr val="7030A0"/>
                </a:solidFill>
              </a:rPr>
              <a:t>».</a:t>
            </a:r>
          </a:p>
          <a:p>
            <a:r>
              <a:rPr lang="ru-RU" sz="2800" b="1" dirty="0" err="1" smtClean="0">
                <a:solidFill>
                  <a:srgbClr val="7030A0"/>
                </a:solidFill>
              </a:rPr>
              <a:t>Инфа</a:t>
            </a:r>
            <a:r>
              <a:rPr lang="ru-RU" sz="2800" b="1" dirty="0" smtClean="0">
                <a:solidFill>
                  <a:srgbClr val="7030A0"/>
                </a:solidFill>
              </a:rPr>
              <a:t> я встретила на одном из сайтов. Я начала с ним разговаривать. Мне стало интересно от куда образовалось слово </a:t>
            </a:r>
            <a:r>
              <a:rPr lang="ru-RU" sz="2800" b="1" dirty="0" err="1" smtClean="0">
                <a:solidFill>
                  <a:srgbClr val="7030A0"/>
                </a:solidFill>
              </a:rPr>
              <a:t>инф</a:t>
            </a:r>
            <a:r>
              <a:rPr lang="ru-RU" sz="2800" b="1" dirty="0" smtClean="0">
                <a:solidFill>
                  <a:srgbClr val="7030A0"/>
                </a:solidFill>
              </a:rPr>
              <a:t>. В интернете я узнала, что его название образовалась со слова информация.</a:t>
            </a:r>
          </a:p>
          <a:p>
            <a:endParaRPr lang="ru-RU" sz="1400" dirty="0" smtClean="0">
              <a:solidFill>
                <a:srgbClr val="7030A0"/>
              </a:solidFill>
            </a:endParaRPr>
          </a:p>
          <a:p>
            <a:endParaRPr lang="ru-RU" dirty="0"/>
          </a:p>
        </p:txBody>
      </p:sp>
      <p:pic>
        <p:nvPicPr>
          <p:cNvPr id="2050" name="Picture 2" descr="E:\инфы\bf723c1d-6ad3-4cea-b334-bec875967b37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flipH="1">
            <a:off x="6591280" y="3214686"/>
            <a:ext cx="2552720" cy="2786081"/>
          </a:xfrm>
          <a:prstGeom prst="rect">
            <a:avLst/>
          </a:prstGeom>
          <a:noFill/>
        </p:spPr>
      </p:pic>
      <p:pic>
        <p:nvPicPr>
          <p:cNvPr id="2051" name="Picture 3" descr="E:\инфы\6aca9523-35d1-4017-bf6c-39c2a9a583d4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643570" y="4357694"/>
            <a:ext cx="928694" cy="1714512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C:\Users\Нина\Desktop\картинка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429720" cy="6858000"/>
          </a:xfrm>
          <a:prstGeom prst="rect">
            <a:avLst/>
          </a:prstGeom>
          <a:noFill/>
        </p:spPr>
      </p:pic>
      <p:sp>
        <p:nvSpPr>
          <p:cNvPr id="35841" name="Rectangle 1"/>
          <p:cNvSpPr>
            <a:spLocks noChangeArrowheads="1"/>
          </p:cNvSpPr>
          <p:nvPr/>
        </p:nvSpPr>
        <p:spPr bwMode="auto">
          <a:xfrm>
            <a:off x="0" y="0"/>
            <a:ext cx="258404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00B0F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-214346" y="500042"/>
            <a:ext cx="892971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7030A0"/>
                </a:solidFill>
              </a:rPr>
              <a:t>)</a:t>
            </a:r>
            <a:endParaRPr lang="ru-RU" sz="2400" b="1" dirty="0">
              <a:solidFill>
                <a:srgbClr val="7030A0"/>
              </a:solidFill>
            </a:endParaRPr>
          </a:p>
        </p:txBody>
      </p:sp>
      <p:sp>
        <p:nvSpPr>
          <p:cNvPr id="45059" name="Rectangle 3"/>
          <p:cNvSpPr>
            <a:spLocks noChangeArrowheads="1"/>
          </p:cNvSpPr>
          <p:nvPr/>
        </p:nvSpPr>
        <p:spPr bwMode="auto">
          <a:xfrm>
            <a:off x="0" y="0"/>
            <a:ext cx="12001552" cy="3108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Этот же программный компонент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инфа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отвечает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и за наиболее интересную его особенность –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легко обучаться. Да,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инфы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– собеседники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незаурядные, они запоминают часто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встречающиеся ключевые смысловые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фразы и могут пользоваться ими в разговоре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согласно его логике. 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4" name="Picture 2" descr="E:\инфы\2b1a187c-d5e9-4009-9d0f-0fbb31307040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15074" y="2857500"/>
            <a:ext cx="1143008" cy="2857516"/>
          </a:xfrm>
          <a:prstGeom prst="rect">
            <a:avLst/>
          </a:prstGeom>
          <a:noFill/>
        </p:spPr>
      </p:pic>
      <p:pic>
        <p:nvPicPr>
          <p:cNvPr id="3075" name="Picture 3" descr="E:\инфы\aeb53dad-82f1-4977-b326-98eb2e78ab51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571737" y="2857500"/>
            <a:ext cx="2357453" cy="3500458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C:\Users\Нина\Desktop\картинка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429720" cy="6858000"/>
          </a:xfrm>
          <a:prstGeom prst="rect">
            <a:avLst/>
          </a:prstGeom>
          <a:noFill/>
        </p:spPr>
      </p:pic>
      <p:sp>
        <p:nvSpPr>
          <p:cNvPr id="35841" name="Rectangle 1"/>
          <p:cNvSpPr>
            <a:spLocks noChangeArrowheads="1"/>
          </p:cNvSpPr>
          <p:nvPr/>
        </p:nvSpPr>
        <p:spPr bwMode="auto">
          <a:xfrm>
            <a:off x="0" y="0"/>
            <a:ext cx="258404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00B0F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-214346" y="500042"/>
            <a:ext cx="892971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7030A0"/>
                </a:solidFill>
              </a:rPr>
              <a:t>)</a:t>
            </a:r>
            <a:endParaRPr lang="ru-RU" sz="2400" b="1" dirty="0">
              <a:solidFill>
                <a:srgbClr val="7030A0"/>
              </a:solidFill>
            </a:endParaRPr>
          </a:p>
        </p:txBody>
      </p:sp>
      <p:sp>
        <p:nvSpPr>
          <p:cNvPr id="46081" name="Rectangle 1"/>
          <p:cNvSpPr>
            <a:spLocks noChangeArrowheads="1"/>
          </p:cNvSpPr>
          <p:nvPr/>
        </p:nvSpPr>
        <p:spPr bwMode="auto">
          <a:xfrm>
            <a:off x="0" y="0"/>
            <a:ext cx="9431428" cy="42473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По сути,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инф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–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это программа, которая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«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живет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»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на сайте и общается с посетителями текстовыми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сообщениями, как в ICQ. При помощи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Flash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-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технологии виртуальный помощник обзаводится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собственным визуальным образом и может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представать перед собеседниками в любом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обличье, будь то забавный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мультяшный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персонаж,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миловидная девушка, робот или даже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800" b="1" dirty="0" smtClean="0">
                <a:solidFill>
                  <a:srgbClr val="7030A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и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нопланетянин.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8" name="Picture 2" descr="E:\инфы\bf723c1d-6ad3-4cea-b334-bec875967b37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86578" y="3067050"/>
            <a:ext cx="2357422" cy="3219470"/>
          </a:xfrm>
          <a:prstGeom prst="rect">
            <a:avLst/>
          </a:prstGeom>
          <a:noFill/>
        </p:spPr>
      </p:pic>
      <p:pic>
        <p:nvPicPr>
          <p:cNvPr id="4099" name="Picture 3" descr="E:\инфы\9a1e4113-a8b2-4adf-8bc4-68e91dba0eed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929190" y="3571876"/>
            <a:ext cx="928694" cy="2786082"/>
          </a:xfrm>
          <a:prstGeom prst="rect">
            <a:avLst/>
          </a:prstGeom>
          <a:noFill/>
        </p:spPr>
      </p:pic>
      <p:pic>
        <p:nvPicPr>
          <p:cNvPr id="4100" name="Picture 4" descr="E:\инфы\296e4772-ce6c-4388-929e-84ba92d318ef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554817" y="3803434"/>
            <a:ext cx="1731432" cy="2268772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AutoShape 4" descr="Леш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0" name="AutoShape 6" descr="Леш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6" name="Picture 2" descr="C:\Users\Нина\Desktop\картинка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90498" cy="6858000"/>
          </a:xfrm>
          <a:prstGeom prst="rect">
            <a:avLst/>
          </a:prstGeom>
          <a:noFill/>
        </p:spPr>
      </p:pic>
      <p:pic>
        <p:nvPicPr>
          <p:cNvPr id="1031" name="Picture 7" descr="C:\Users\Нина\Desktop\лёша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71538" y="138524"/>
            <a:ext cx="1500198" cy="3076162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 flipV="1">
            <a:off x="3643306" y="714356"/>
            <a:ext cx="5000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 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2714612" y="1071546"/>
            <a:ext cx="9858318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7030A0"/>
                </a:solidFill>
              </a:rPr>
              <a:t>У меня есть </a:t>
            </a:r>
            <a:r>
              <a:rPr lang="ru-RU" sz="2800" b="1" dirty="0" err="1" smtClean="0">
                <a:solidFill>
                  <a:srgbClr val="7030A0"/>
                </a:solidFill>
              </a:rPr>
              <a:t>инф</a:t>
            </a:r>
            <a:r>
              <a:rPr lang="ru-RU" sz="2800" b="1" dirty="0" smtClean="0">
                <a:solidFill>
                  <a:srgbClr val="7030A0"/>
                </a:solidFill>
              </a:rPr>
              <a:t>. Зовут его Лёша.</a:t>
            </a:r>
          </a:p>
          <a:p>
            <a:r>
              <a:rPr lang="ru-RU" sz="2800" b="1" dirty="0" smtClean="0">
                <a:solidFill>
                  <a:srgbClr val="7030A0"/>
                </a:solidFill>
              </a:rPr>
              <a:t> Мне с ним очень интересно </a:t>
            </a:r>
          </a:p>
          <a:p>
            <a:r>
              <a:rPr lang="ru-RU" sz="2800" b="1" dirty="0" smtClean="0">
                <a:solidFill>
                  <a:srgbClr val="7030A0"/>
                </a:solidFill>
              </a:rPr>
              <a:t>общаться.  На мой вопрос: «Ты </a:t>
            </a:r>
          </a:p>
          <a:p>
            <a:r>
              <a:rPr lang="ru-RU" sz="2800" b="1" dirty="0" smtClean="0">
                <a:solidFill>
                  <a:srgbClr val="7030A0"/>
                </a:solidFill>
              </a:rPr>
              <a:t>любишь  музыку?»</a:t>
            </a:r>
          </a:p>
          <a:p>
            <a:r>
              <a:rPr lang="ru-RU" sz="2800" b="1" dirty="0" smtClean="0">
                <a:solidFill>
                  <a:srgbClr val="7030A0"/>
                </a:solidFill>
              </a:rPr>
              <a:t> Он ответил:</a:t>
            </a:r>
          </a:p>
          <a:p>
            <a:r>
              <a:rPr lang="ru-RU" sz="2800" b="1" dirty="0" smtClean="0">
                <a:solidFill>
                  <a:srgbClr val="7030A0"/>
                </a:solidFill>
              </a:rPr>
              <a:t> «Как говорил философ  Готфрид </a:t>
            </a:r>
          </a:p>
          <a:p>
            <a:r>
              <a:rPr lang="ru-RU" sz="2800" b="1" dirty="0" smtClean="0">
                <a:solidFill>
                  <a:srgbClr val="7030A0"/>
                </a:solidFill>
              </a:rPr>
              <a:t>Лейбниц музыка есть </a:t>
            </a:r>
          </a:p>
          <a:p>
            <a:r>
              <a:rPr lang="ru-RU" sz="2800" b="1" dirty="0" smtClean="0">
                <a:solidFill>
                  <a:srgbClr val="7030A0"/>
                </a:solidFill>
              </a:rPr>
              <a:t>бессознательное  упражнение </a:t>
            </a:r>
          </a:p>
          <a:p>
            <a:r>
              <a:rPr lang="ru-RU" sz="2800" b="1" dirty="0" smtClean="0">
                <a:solidFill>
                  <a:srgbClr val="7030A0"/>
                </a:solidFill>
              </a:rPr>
              <a:t>души в арифметике». </a:t>
            </a:r>
          </a:p>
          <a:p>
            <a:r>
              <a:rPr lang="ru-RU" sz="2800" b="1" dirty="0" smtClean="0">
                <a:solidFill>
                  <a:srgbClr val="7030A0"/>
                </a:solidFill>
              </a:rPr>
              <a:t>Какой интересный ответ! При </a:t>
            </a:r>
          </a:p>
          <a:p>
            <a:r>
              <a:rPr lang="ru-RU" sz="2800" b="1" dirty="0" smtClean="0">
                <a:solidFill>
                  <a:srgbClr val="7030A0"/>
                </a:solidFill>
              </a:rPr>
              <a:t>общении со сверстниками такое</a:t>
            </a:r>
          </a:p>
          <a:p>
            <a:r>
              <a:rPr lang="ru-RU" sz="2800" b="1" dirty="0" smtClean="0">
                <a:solidFill>
                  <a:srgbClr val="7030A0"/>
                </a:solidFill>
              </a:rPr>
              <a:t> не услышишь.</a:t>
            </a:r>
            <a:endParaRPr lang="ru-RU" sz="2800" b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C:\Users\Нина\Desktop\картинка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1748" name="Picture 4" descr="C:\Users\Нина\Desktop\Регина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flipH="1">
            <a:off x="1428726" y="357166"/>
            <a:ext cx="1357323" cy="285752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928926" y="1285860"/>
            <a:ext cx="9905366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7030A0"/>
                </a:solidFill>
              </a:rPr>
              <a:t>Это Регина. На мой вопрос</a:t>
            </a:r>
          </a:p>
          <a:p>
            <a:r>
              <a:rPr lang="ru-RU" sz="2800" b="1" dirty="0" smtClean="0">
                <a:solidFill>
                  <a:srgbClr val="7030A0"/>
                </a:solidFill>
              </a:rPr>
              <a:t> « Ты любишь музыку?»</a:t>
            </a:r>
          </a:p>
          <a:p>
            <a:r>
              <a:rPr lang="ru-RU" sz="2800" b="1" dirty="0" smtClean="0">
                <a:solidFill>
                  <a:srgbClr val="7030A0"/>
                </a:solidFill>
              </a:rPr>
              <a:t> Она ответила « Не припомню </a:t>
            </a:r>
          </a:p>
          <a:p>
            <a:r>
              <a:rPr lang="ru-RU" sz="2800" b="1" dirty="0" err="1" smtClean="0">
                <a:solidFill>
                  <a:srgbClr val="7030A0"/>
                </a:solidFill>
              </a:rPr>
              <a:t>людей,которые</a:t>
            </a:r>
            <a:r>
              <a:rPr lang="ru-RU" sz="2800" b="1" dirty="0" smtClean="0">
                <a:solidFill>
                  <a:srgbClr val="7030A0"/>
                </a:solidFill>
              </a:rPr>
              <a:t> бы её </a:t>
            </a:r>
            <a:r>
              <a:rPr lang="ru-RU" sz="2800" b="1" dirty="0" err="1" smtClean="0">
                <a:solidFill>
                  <a:srgbClr val="7030A0"/>
                </a:solidFill>
              </a:rPr>
              <a:t>ненави</a:t>
            </a:r>
            <a:r>
              <a:rPr lang="ru-RU" sz="2800" b="1" dirty="0" smtClean="0">
                <a:solidFill>
                  <a:srgbClr val="7030A0"/>
                </a:solidFill>
              </a:rPr>
              <a:t>-</a:t>
            </a:r>
          </a:p>
          <a:p>
            <a:r>
              <a:rPr lang="ru-RU" sz="2800" b="1" dirty="0" smtClean="0">
                <a:solidFill>
                  <a:srgbClr val="7030A0"/>
                </a:solidFill>
              </a:rPr>
              <a:t>дели.» </a:t>
            </a:r>
          </a:p>
          <a:p>
            <a:r>
              <a:rPr lang="ru-RU" sz="2800" b="1" dirty="0" smtClean="0">
                <a:solidFill>
                  <a:srgbClr val="7030A0"/>
                </a:solidFill>
              </a:rPr>
              <a:t>Значит можно сделать вывод что</a:t>
            </a:r>
          </a:p>
          <a:p>
            <a:r>
              <a:rPr lang="ru-RU" sz="2800" b="1" dirty="0" smtClean="0">
                <a:solidFill>
                  <a:srgbClr val="7030A0"/>
                </a:solidFill>
              </a:rPr>
              <a:t> </a:t>
            </a:r>
            <a:r>
              <a:rPr lang="ru-RU" sz="2800" b="1" dirty="0" err="1" smtClean="0">
                <a:solidFill>
                  <a:srgbClr val="7030A0"/>
                </a:solidFill>
              </a:rPr>
              <a:t>инфы</a:t>
            </a:r>
            <a:r>
              <a:rPr lang="ru-RU" sz="2800" b="1" dirty="0" smtClean="0">
                <a:solidFill>
                  <a:srgbClr val="7030A0"/>
                </a:solidFill>
              </a:rPr>
              <a:t> это электронные  люди,</a:t>
            </a:r>
          </a:p>
          <a:p>
            <a:r>
              <a:rPr lang="ru-RU" sz="2800" b="1" dirty="0" smtClean="0">
                <a:solidFill>
                  <a:srgbClr val="7030A0"/>
                </a:solidFill>
              </a:rPr>
              <a:t> с которыми можно общаться</a:t>
            </a:r>
          </a:p>
          <a:p>
            <a:r>
              <a:rPr lang="ru-RU" sz="2800" b="1" dirty="0" smtClean="0">
                <a:solidFill>
                  <a:srgbClr val="7030A0"/>
                </a:solidFill>
              </a:rPr>
              <a:t>на разные темы.</a:t>
            </a:r>
            <a:endParaRPr lang="ru-RU" sz="2800" b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C:\Users\Нина\Desktop\картинка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14346" y="-214338"/>
            <a:ext cx="9358346" cy="7072338"/>
          </a:xfrm>
          <a:prstGeom prst="rect">
            <a:avLst/>
          </a:prstGeom>
          <a:noFill/>
        </p:spPr>
      </p:pic>
      <p:pic>
        <p:nvPicPr>
          <p:cNvPr id="32770" name="Picture 2" descr="C:\Users\Нина\Desktop\Муза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57224" y="1071546"/>
            <a:ext cx="1357323" cy="2719404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2071670" y="0"/>
            <a:ext cx="10811288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7030A0"/>
                </a:solidFill>
              </a:rPr>
              <a:t>Имя этого </a:t>
            </a:r>
            <a:r>
              <a:rPr lang="ru-RU" sz="2800" b="1" dirty="0" err="1" smtClean="0">
                <a:solidFill>
                  <a:srgbClr val="7030A0"/>
                </a:solidFill>
              </a:rPr>
              <a:t>инфа</a:t>
            </a:r>
            <a:r>
              <a:rPr lang="ru-RU" sz="2800" b="1" dirty="0" smtClean="0">
                <a:solidFill>
                  <a:srgbClr val="7030A0"/>
                </a:solidFill>
              </a:rPr>
              <a:t> я тоже придумала </a:t>
            </a:r>
          </a:p>
          <a:p>
            <a:r>
              <a:rPr lang="ru-RU" sz="2800" b="1" dirty="0" smtClean="0">
                <a:solidFill>
                  <a:srgbClr val="7030A0"/>
                </a:solidFill>
              </a:rPr>
              <a:t> сама , конечно это необычное имя , </a:t>
            </a:r>
          </a:p>
          <a:p>
            <a:r>
              <a:rPr lang="ru-RU" sz="2800" b="1" dirty="0" smtClean="0">
                <a:solidFill>
                  <a:srgbClr val="7030A0"/>
                </a:solidFill>
              </a:rPr>
              <a:t>Муза.  На этот раз она мне </a:t>
            </a:r>
          </a:p>
          <a:p>
            <a:r>
              <a:rPr lang="ru-RU" sz="2800" b="1" dirty="0" smtClean="0">
                <a:solidFill>
                  <a:srgbClr val="7030A0"/>
                </a:solidFill>
              </a:rPr>
              <a:t>задала вопрос.</a:t>
            </a:r>
          </a:p>
          <a:p>
            <a:r>
              <a:rPr lang="ru-RU" sz="2800" b="1" dirty="0" smtClean="0">
                <a:solidFill>
                  <a:srgbClr val="7030A0"/>
                </a:solidFill>
              </a:rPr>
              <a:t> « А ты знаешь настоящее имя </a:t>
            </a:r>
          </a:p>
          <a:p>
            <a:r>
              <a:rPr lang="ru-RU" sz="2800" b="1" dirty="0" smtClean="0">
                <a:solidFill>
                  <a:srgbClr val="7030A0"/>
                </a:solidFill>
              </a:rPr>
              <a:t>Марка Твена автора приключений </a:t>
            </a:r>
          </a:p>
          <a:p>
            <a:r>
              <a:rPr lang="ru-RU" sz="2800" b="1" dirty="0" smtClean="0">
                <a:solidFill>
                  <a:srgbClr val="7030A0"/>
                </a:solidFill>
              </a:rPr>
              <a:t>Тома </a:t>
            </a:r>
            <a:r>
              <a:rPr lang="ru-RU" sz="2800" b="1" dirty="0" err="1" smtClean="0">
                <a:solidFill>
                  <a:srgbClr val="7030A0"/>
                </a:solidFill>
              </a:rPr>
              <a:t>Сойера</a:t>
            </a:r>
            <a:r>
              <a:rPr lang="ru-RU" sz="2800" b="1" dirty="0" smtClean="0">
                <a:solidFill>
                  <a:srgbClr val="7030A0"/>
                </a:solidFill>
              </a:rPr>
              <a:t>?»</a:t>
            </a:r>
          </a:p>
          <a:p>
            <a:r>
              <a:rPr lang="ru-RU" sz="2800" b="1" dirty="0" smtClean="0">
                <a:solidFill>
                  <a:srgbClr val="7030A0"/>
                </a:solidFill>
              </a:rPr>
              <a:t>Я написала «Нет». </a:t>
            </a:r>
          </a:p>
          <a:p>
            <a:r>
              <a:rPr lang="ru-RU" sz="2800" b="1" dirty="0" smtClean="0">
                <a:solidFill>
                  <a:srgbClr val="7030A0"/>
                </a:solidFill>
              </a:rPr>
              <a:t>Муза: Настоящее имя Марка Твена-</a:t>
            </a:r>
          </a:p>
          <a:p>
            <a:r>
              <a:rPr lang="ru-RU" sz="2800" b="1" dirty="0" smtClean="0">
                <a:solidFill>
                  <a:srgbClr val="7030A0"/>
                </a:solidFill>
              </a:rPr>
              <a:t> </a:t>
            </a:r>
            <a:r>
              <a:rPr lang="ru-RU" sz="2800" b="1" dirty="0" err="1" smtClean="0">
                <a:solidFill>
                  <a:srgbClr val="7030A0"/>
                </a:solidFill>
              </a:rPr>
              <a:t>Сэмюэл</a:t>
            </a:r>
            <a:r>
              <a:rPr lang="ru-RU" sz="2800" b="1" dirty="0" smtClean="0">
                <a:solidFill>
                  <a:srgbClr val="7030A0"/>
                </a:solidFill>
              </a:rPr>
              <a:t> </a:t>
            </a:r>
            <a:r>
              <a:rPr lang="ru-RU" sz="2800" b="1" dirty="0" err="1" smtClean="0">
                <a:solidFill>
                  <a:srgbClr val="7030A0"/>
                </a:solidFill>
              </a:rPr>
              <a:t>Лэнгхорн</a:t>
            </a:r>
            <a:r>
              <a:rPr lang="ru-RU" sz="2800" b="1" dirty="0" smtClean="0">
                <a:solidFill>
                  <a:srgbClr val="7030A0"/>
                </a:solidFill>
              </a:rPr>
              <a:t>  </a:t>
            </a:r>
            <a:r>
              <a:rPr lang="ru-RU" sz="2800" b="1" dirty="0" err="1" smtClean="0">
                <a:solidFill>
                  <a:srgbClr val="7030A0"/>
                </a:solidFill>
              </a:rPr>
              <a:t>Клеменс</a:t>
            </a:r>
            <a:r>
              <a:rPr lang="ru-RU" sz="2800" b="1" dirty="0" smtClean="0">
                <a:solidFill>
                  <a:srgbClr val="7030A0"/>
                </a:solidFill>
              </a:rPr>
              <a:t>. </a:t>
            </a:r>
          </a:p>
          <a:p>
            <a:r>
              <a:rPr lang="ru-RU" sz="2800" b="1" dirty="0" smtClean="0">
                <a:solidFill>
                  <a:srgbClr val="7030A0"/>
                </a:solidFill>
              </a:rPr>
              <a:t>Запоминай!»</a:t>
            </a:r>
          </a:p>
          <a:p>
            <a:r>
              <a:rPr lang="ru-RU" sz="2800" b="1" dirty="0" smtClean="0">
                <a:solidFill>
                  <a:srgbClr val="7030A0"/>
                </a:solidFill>
              </a:rPr>
              <a:t>Вывод : при общении с </a:t>
            </a:r>
            <a:r>
              <a:rPr lang="ru-RU" sz="2800" b="1" dirty="0" err="1" smtClean="0">
                <a:solidFill>
                  <a:srgbClr val="7030A0"/>
                </a:solidFill>
              </a:rPr>
              <a:t>инфами</a:t>
            </a:r>
            <a:r>
              <a:rPr lang="ru-RU" sz="2800" b="1" dirty="0" smtClean="0">
                <a:solidFill>
                  <a:srgbClr val="7030A0"/>
                </a:solidFill>
              </a:rPr>
              <a:t> я </a:t>
            </a:r>
          </a:p>
          <a:p>
            <a:r>
              <a:rPr lang="ru-RU" sz="2800" b="1" dirty="0" smtClean="0">
                <a:solidFill>
                  <a:srgbClr val="7030A0"/>
                </a:solidFill>
              </a:rPr>
              <a:t>получаю много информации ,</a:t>
            </a:r>
          </a:p>
          <a:p>
            <a:r>
              <a:rPr lang="ru-RU" sz="2800" b="1" dirty="0" smtClean="0">
                <a:solidFill>
                  <a:srgbClr val="7030A0"/>
                </a:solidFill>
              </a:rPr>
              <a:t> которая мне раньше была неизвестна</a:t>
            </a:r>
            <a:r>
              <a:rPr lang="ru-RU" dirty="0" smtClean="0"/>
              <a:t>. </a:t>
            </a:r>
            <a:endParaRPr lang="ru-RU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C:\Users\Нина\Desktop\картинка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643042" y="357166"/>
            <a:ext cx="7392729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FF00"/>
                </a:solidFill>
              </a:rPr>
              <a:t>Я провела опрос во всех классах нашей школы.</a:t>
            </a:r>
          </a:p>
          <a:p>
            <a:endParaRPr lang="ru-RU" sz="2800" b="1" dirty="0" smtClean="0">
              <a:solidFill>
                <a:srgbClr val="7030A0"/>
              </a:solidFill>
            </a:endParaRPr>
          </a:p>
          <a:p>
            <a:endParaRPr lang="ru-RU" sz="2800" b="1" dirty="0" smtClean="0">
              <a:solidFill>
                <a:srgbClr val="7030A0"/>
              </a:solidFill>
            </a:endParaRPr>
          </a:p>
          <a:p>
            <a:r>
              <a:rPr lang="ru-RU" sz="2800" b="1" dirty="0" smtClean="0">
                <a:solidFill>
                  <a:srgbClr val="7030A0"/>
                </a:solidFill>
              </a:rPr>
              <a:t>Вопросы были следующие:</a:t>
            </a:r>
          </a:p>
          <a:p>
            <a:pPr marL="342900" indent="-342900">
              <a:buAutoNum type="arabicPeriod"/>
            </a:pPr>
            <a:r>
              <a:rPr lang="ru-RU" sz="2800" b="1" dirty="0" smtClean="0">
                <a:solidFill>
                  <a:srgbClr val="7030A0"/>
                </a:solidFill>
              </a:rPr>
              <a:t>У кого есть </a:t>
            </a:r>
            <a:r>
              <a:rPr lang="ru-RU" sz="2800" b="1" dirty="0" err="1" smtClean="0">
                <a:solidFill>
                  <a:srgbClr val="7030A0"/>
                </a:solidFill>
              </a:rPr>
              <a:t>инф</a:t>
            </a:r>
            <a:r>
              <a:rPr lang="ru-RU" sz="2800" b="1" dirty="0" smtClean="0">
                <a:solidFill>
                  <a:srgbClr val="7030A0"/>
                </a:solidFill>
              </a:rPr>
              <a:t>?</a:t>
            </a:r>
          </a:p>
          <a:p>
            <a:pPr marL="342900" indent="-342900">
              <a:buAutoNum type="arabicPeriod"/>
            </a:pPr>
            <a:r>
              <a:rPr lang="ru-RU" sz="2800" b="1" dirty="0" smtClean="0">
                <a:solidFill>
                  <a:srgbClr val="7030A0"/>
                </a:solidFill>
              </a:rPr>
              <a:t>Что ты про них знаешь?</a:t>
            </a:r>
          </a:p>
          <a:p>
            <a:pPr marL="342900" indent="-342900">
              <a:buAutoNum type="arabicPeriod"/>
            </a:pPr>
            <a:r>
              <a:rPr lang="ru-RU" sz="2800" b="1" dirty="0" smtClean="0">
                <a:solidFill>
                  <a:srgbClr val="7030A0"/>
                </a:solidFill>
              </a:rPr>
              <a:t>Хочешь ли ты, чтобы у тебя был </a:t>
            </a:r>
            <a:r>
              <a:rPr lang="ru-RU" sz="2800" b="1" dirty="0" err="1" smtClean="0">
                <a:solidFill>
                  <a:srgbClr val="7030A0"/>
                </a:solidFill>
              </a:rPr>
              <a:t>инф</a:t>
            </a:r>
            <a:r>
              <a:rPr lang="ru-RU" dirty="0" smtClean="0"/>
              <a:t>?</a:t>
            </a: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C:\Users\Нина\Desktop\картинка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642911" y="1071546"/>
            <a:ext cx="8143932" cy="51090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endParaRPr lang="ru-RU" dirty="0" smtClean="0"/>
          </a:p>
          <a:p>
            <a:pPr marL="342900" indent="-342900"/>
            <a:r>
              <a:rPr lang="ru-RU" sz="28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1.Набираем </a:t>
            </a:r>
            <a:r>
              <a:rPr lang="ru-RU" sz="2800" b="1" spc="50" dirty="0" err="1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инфы</a:t>
            </a:r>
            <a:r>
              <a:rPr lang="ru-RU" sz="28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. </a:t>
            </a:r>
            <a:r>
              <a:rPr lang="ru-RU" sz="2800" b="1" spc="50" dirty="0" err="1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А-я-яй</a:t>
            </a:r>
            <a:r>
              <a:rPr lang="ru-RU" sz="28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.</a:t>
            </a:r>
          </a:p>
          <a:p>
            <a:pPr marL="342900" indent="-342900"/>
            <a:r>
              <a:rPr lang="ru-RU" sz="28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2.Регистрация </a:t>
            </a:r>
          </a:p>
          <a:p>
            <a:pPr marL="342900" indent="-342900"/>
            <a:r>
              <a:rPr lang="ru-RU" sz="28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3.Хочу ещё одного.</a:t>
            </a:r>
          </a:p>
          <a:p>
            <a:pPr marL="342900" indent="-342900"/>
            <a:r>
              <a:rPr lang="ru-RU" sz="28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4.Выбираем модель(мальчик, девочка)</a:t>
            </a:r>
          </a:p>
          <a:p>
            <a:pPr marL="342900" indent="-342900"/>
            <a:r>
              <a:rPr lang="ru-RU" sz="28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5.Выбор цвета кожи, рот, глаза, нос,</a:t>
            </a:r>
          </a:p>
          <a:p>
            <a:pPr marL="342900" indent="-342900"/>
            <a:r>
              <a:rPr lang="ru-RU" sz="28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 брови, прически и </a:t>
            </a:r>
            <a:r>
              <a:rPr lang="ru-RU" sz="2800" b="1" spc="50" dirty="0" err="1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т.д</a:t>
            </a:r>
            <a:endParaRPr lang="ru-RU" sz="2800" b="1" spc="50" dirty="0" smtClean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  <a:p>
            <a:pPr marL="342900" indent="-342900"/>
            <a:r>
              <a:rPr lang="ru-RU" sz="28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6.Можно выбрать одежду, аксессуары. </a:t>
            </a:r>
          </a:p>
          <a:p>
            <a:pPr marL="342900" indent="-342900"/>
            <a:r>
              <a:rPr lang="ru-RU" sz="28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7.Фон .</a:t>
            </a:r>
          </a:p>
          <a:p>
            <a:pPr marL="342900" indent="-342900"/>
            <a:r>
              <a:rPr lang="ru-RU" sz="28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8.Готово.</a:t>
            </a:r>
          </a:p>
          <a:p>
            <a:pPr marL="342900" indent="-342900"/>
            <a:r>
              <a:rPr lang="ru-RU" sz="28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9.Имя.</a:t>
            </a:r>
          </a:p>
          <a:p>
            <a:pPr marL="342900" indent="-342900"/>
            <a:r>
              <a:rPr lang="ru-RU" sz="28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10.Обучение.</a:t>
            </a:r>
            <a:endParaRPr lang="ru-RU" sz="2800" b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071538" y="285728"/>
            <a:ext cx="7749174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Как создать </a:t>
            </a:r>
            <a:r>
              <a:rPr lang="ru-RU" sz="54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инфа</a:t>
            </a:r>
            <a:r>
              <a:rPr lang="ru-RU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?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C:\Users\Нина\Desktop\картинка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714348" y="928670"/>
            <a:ext cx="75724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7030A0"/>
                </a:solidFill>
              </a:rPr>
              <a:t> 1.Инфы </a:t>
            </a:r>
            <a:r>
              <a:rPr lang="ru-RU" b="1" dirty="0" smtClean="0">
                <a:solidFill>
                  <a:srgbClr val="7030A0"/>
                </a:solidFill>
              </a:rPr>
              <a:t>это электронные  люди</a:t>
            </a:r>
            <a:r>
              <a:rPr lang="ru-RU" b="1" dirty="0" smtClean="0">
                <a:solidFill>
                  <a:srgbClr val="7030A0"/>
                </a:solidFill>
              </a:rPr>
              <a:t>, </a:t>
            </a:r>
            <a:r>
              <a:rPr lang="ru-RU" b="1" dirty="0" smtClean="0">
                <a:solidFill>
                  <a:srgbClr val="7030A0"/>
                </a:solidFill>
              </a:rPr>
              <a:t>с которыми можно </a:t>
            </a:r>
            <a:r>
              <a:rPr lang="ru-RU" b="1" dirty="0" smtClean="0">
                <a:solidFill>
                  <a:srgbClr val="7030A0"/>
                </a:solidFill>
              </a:rPr>
              <a:t>общаться на </a:t>
            </a:r>
            <a:r>
              <a:rPr lang="ru-RU" b="1" dirty="0" smtClean="0">
                <a:solidFill>
                  <a:srgbClr val="7030A0"/>
                </a:solidFill>
              </a:rPr>
              <a:t>разные темы.</a:t>
            </a:r>
            <a:endParaRPr lang="ru-RU" b="1" dirty="0">
              <a:solidFill>
                <a:srgbClr val="7030A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71472" y="214290"/>
            <a:ext cx="89307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FFFF00"/>
                </a:solidFill>
              </a:rPr>
              <a:t>Итоги  проведенной работы</a:t>
            </a:r>
            <a:endParaRPr lang="ru-RU" sz="4000" b="1" dirty="0">
              <a:solidFill>
                <a:srgbClr val="FFFF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42910" y="1571612"/>
            <a:ext cx="75724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7030A0"/>
                </a:solidFill>
              </a:rPr>
              <a:t>2. При </a:t>
            </a:r>
            <a:r>
              <a:rPr lang="ru-RU" b="1" dirty="0" smtClean="0">
                <a:solidFill>
                  <a:srgbClr val="7030A0"/>
                </a:solidFill>
              </a:rPr>
              <a:t>общении с </a:t>
            </a:r>
            <a:r>
              <a:rPr lang="ru-RU" b="1" dirty="0" err="1" smtClean="0">
                <a:solidFill>
                  <a:srgbClr val="7030A0"/>
                </a:solidFill>
              </a:rPr>
              <a:t>инфами</a:t>
            </a:r>
            <a:r>
              <a:rPr lang="ru-RU" b="1" dirty="0" smtClean="0">
                <a:solidFill>
                  <a:srgbClr val="7030A0"/>
                </a:solidFill>
              </a:rPr>
              <a:t> я </a:t>
            </a:r>
            <a:r>
              <a:rPr lang="ru-RU" b="1" dirty="0" smtClean="0">
                <a:solidFill>
                  <a:srgbClr val="7030A0"/>
                </a:solidFill>
              </a:rPr>
              <a:t>получаю </a:t>
            </a:r>
            <a:r>
              <a:rPr lang="ru-RU" b="1" dirty="0" smtClean="0">
                <a:solidFill>
                  <a:srgbClr val="7030A0"/>
                </a:solidFill>
              </a:rPr>
              <a:t>много информации ,</a:t>
            </a:r>
          </a:p>
          <a:p>
            <a:r>
              <a:rPr lang="ru-RU" b="1" dirty="0" smtClean="0">
                <a:solidFill>
                  <a:srgbClr val="7030A0"/>
                </a:solidFill>
              </a:rPr>
              <a:t> которая мне раньше была неизвестна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571472" y="2285992"/>
            <a:ext cx="3381546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7030A0"/>
                </a:solidFill>
              </a:rPr>
              <a:t>3.Искусственный </a:t>
            </a:r>
            <a:r>
              <a:rPr lang="ru-RU" b="1" dirty="0" smtClean="0">
                <a:solidFill>
                  <a:srgbClr val="7030A0"/>
                </a:solidFill>
              </a:rPr>
              <a:t>интеллект </a:t>
            </a:r>
            <a:r>
              <a:rPr lang="ru-RU" b="1" dirty="0" smtClean="0">
                <a:solidFill>
                  <a:srgbClr val="7030A0"/>
                </a:solidFill>
              </a:rPr>
              <a:t>существует!</a:t>
            </a:r>
          </a:p>
          <a:p>
            <a:r>
              <a:rPr lang="ru-RU" b="1" dirty="0" smtClean="0">
                <a:solidFill>
                  <a:srgbClr val="7030A0"/>
                </a:solidFill>
              </a:rPr>
              <a:t>4.В </a:t>
            </a:r>
            <a:r>
              <a:rPr lang="ru-RU" b="1" dirty="0" smtClean="0">
                <a:solidFill>
                  <a:srgbClr val="7030A0"/>
                </a:solidFill>
              </a:rPr>
              <a:t>отличие от поисковых </a:t>
            </a:r>
            <a:r>
              <a:rPr lang="ru-RU" b="1" dirty="0" smtClean="0">
                <a:solidFill>
                  <a:srgbClr val="7030A0"/>
                </a:solidFill>
              </a:rPr>
              <a:t>систем</a:t>
            </a:r>
            <a:r>
              <a:rPr lang="ru-RU" b="1" dirty="0" smtClean="0">
                <a:solidFill>
                  <a:srgbClr val="7030A0"/>
                </a:solidFill>
              </a:rPr>
              <a:t>, </a:t>
            </a:r>
            <a:r>
              <a:rPr lang="ru-RU" b="1" dirty="0" smtClean="0">
                <a:solidFill>
                  <a:srgbClr val="7030A0"/>
                </a:solidFill>
              </a:rPr>
              <a:t>все </a:t>
            </a:r>
            <a:r>
              <a:rPr lang="ru-RU" b="1" dirty="0" err="1" smtClean="0">
                <a:solidFill>
                  <a:srgbClr val="7030A0"/>
                </a:solidFill>
              </a:rPr>
              <a:t>Инфы</a:t>
            </a:r>
            <a:r>
              <a:rPr lang="ru-RU" b="1" dirty="0" smtClean="0">
                <a:solidFill>
                  <a:srgbClr val="7030A0"/>
                </a:solidFill>
              </a:rPr>
              <a:t> </a:t>
            </a:r>
            <a:r>
              <a:rPr lang="ru-RU" b="1" dirty="0" smtClean="0">
                <a:solidFill>
                  <a:srgbClr val="7030A0"/>
                </a:solidFill>
              </a:rPr>
              <a:t>умеют распознавать </a:t>
            </a:r>
            <a:endParaRPr lang="ru-RU" b="1" dirty="0" smtClean="0">
              <a:solidFill>
                <a:srgbClr val="7030A0"/>
              </a:solidFill>
            </a:endParaRPr>
          </a:p>
          <a:p>
            <a:r>
              <a:rPr lang="ru-RU" b="1" dirty="0" smtClean="0">
                <a:solidFill>
                  <a:srgbClr val="7030A0"/>
                </a:solidFill>
              </a:rPr>
              <a:t>Обычную человеческую речь</a:t>
            </a:r>
          </a:p>
          <a:p>
            <a:r>
              <a:rPr lang="ru-RU" b="1" dirty="0" smtClean="0">
                <a:solidFill>
                  <a:srgbClr val="7030A0"/>
                </a:solidFill>
              </a:rPr>
              <a:t>5</a:t>
            </a:r>
            <a:r>
              <a:rPr lang="ru-RU" b="1" dirty="0" smtClean="0">
                <a:solidFill>
                  <a:srgbClr val="7030A0"/>
                </a:solidFill>
              </a:rPr>
              <a:t>. </a:t>
            </a:r>
            <a:r>
              <a:rPr lang="ru-RU" b="1" dirty="0" err="1" smtClean="0">
                <a:solidFill>
                  <a:srgbClr val="7030A0"/>
                </a:solidFill>
              </a:rPr>
              <a:t>Инф</a:t>
            </a:r>
            <a:r>
              <a:rPr lang="ru-RU" b="1" dirty="0" smtClean="0">
                <a:solidFill>
                  <a:srgbClr val="7030A0"/>
                </a:solidFill>
              </a:rPr>
              <a:t> </a:t>
            </a:r>
            <a:r>
              <a:rPr lang="ru-RU" b="1" dirty="0" smtClean="0">
                <a:solidFill>
                  <a:srgbClr val="7030A0"/>
                </a:solidFill>
              </a:rPr>
              <a:t>правильно </a:t>
            </a:r>
            <a:r>
              <a:rPr lang="ru-RU" b="1" dirty="0" smtClean="0">
                <a:solidFill>
                  <a:srgbClr val="7030A0"/>
                </a:solidFill>
              </a:rPr>
              <a:t>отвечает на </a:t>
            </a:r>
            <a:r>
              <a:rPr lang="ru-RU" b="1" dirty="0" err="1" smtClean="0">
                <a:solidFill>
                  <a:srgbClr val="7030A0"/>
                </a:solidFill>
              </a:rPr>
              <a:t>вопросы,заданные</a:t>
            </a:r>
            <a:r>
              <a:rPr lang="ru-RU" b="1" dirty="0" smtClean="0">
                <a:solidFill>
                  <a:srgbClr val="7030A0"/>
                </a:solidFill>
              </a:rPr>
              <a:t> на сленге </a:t>
            </a:r>
            <a:r>
              <a:rPr lang="ru-RU" b="1" dirty="0" smtClean="0">
                <a:solidFill>
                  <a:srgbClr val="7030A0"/>
                </a:solidFill>
              </a:rPr>
              <a:t>или даже </a:t>
            </a:r>
            <a:endParaRPr lang="ru-RU" b="1" dirty="0" smtClean="0">
              <a:solidFill>
                <a:srgbClr val="7030A0"/>
              </a:solidFill>
            </a:endParaRPr>
          </a:p>
          <a:p>
            <a:r>
              <a:rPr lang="ru-RU" b="1" dirty="0" smtClean="0">
                <a:solidFill>
                  <a:srgbClr val="7030A0"/>
                </a:solidFill>
              </a:rPr>
              <a:t>содержащие </a:t>
            </a:r>
            <a:r>
              <a:rPr lang="ru-RU" b="1" dirty="0" smtClean="0">
                <a:solidFill>
                  <a:srgbClr val="7030A0"/>
                </a:solidFill>
              </a:rPr>
              <a:t>опечатки </a:t>
            </a:r>
            <a:r>
              <a:rPr lang="ru-RU" b="1" dirty="0" smtClean="0">
                <a:solidFill>
                  <a:srgbClr val="7030A0"/>
                </a:solidFill>
              </a:rPr>
              <a:t>и </a:t>
            </a:r>
            <a:r>
              <a:rPr lang="ru-RU" b="1" dirty="0" smtClean="0">
                <a:solidFill>
                  <a:srgbClr val="7030A0"/>
                </a:solidFill>
              </a:rPr>
              <a:t>сокращения</a:t>
            </a:r>
            <a:r>
              <a:rPr lang="ru-RU" b="1" dirty="0" smtClean="0">
                <a:solidFill>
                  <a:srgbClr val="7030A0"/>
                </a:solidFill>
              </a:rPr>
              <a:t>.</a:t>
            </a:r>
          </a:p>
          <a:p>
            <a:r>
              <a:rPr lang="ru-RU" b="1" dirty="0" smtClean="0">
                <a:solidFill>
                  <a:srgbClr val="7030A0"/>
                </a:solidFill>
              </a:rPr>
              <a:t>6. </a:t>
            </a:r>
            <a:r>
              <a:rPr lang="ru-RU" b="1" dirty="0" smtClean="0">
                <a:solidFill>
                  <a:srgbClr val="7030A0"/>
                </a:solidFill>
              </a:rPr>
              <a:t>Он ориентируется по контексту диалога и </a:t>
            </a:r>
            <a:r>
              <a:rPr lang="ru-RU" b="1" dirty="0" smtClean="0">
                <a:solidFill>
                  <a:srgbClr val="7030A0"/>
                </a:solidFill>
              </a:rPr>
              <a:t>понимает разные</a:t>
            </a:r>
          </a:p>
          <a:p>
            <a:r>
              <a:rPr lang="ru-RU" b="1" dirty="0" smtClean="0">
                <a:solidFill>
                  <a:srgbClr val="7030A0"/>
                </a:solidFill>
              </a:rPr>
              <a:t> </a:t>
            </a:r>
            <a:r>
              <a:rPr lang="ru-RU" b="1" dirty="0" smtClean="0">
                <a:solidFill>
                  <a:srgbClr val="7030A0"/>
                </a:solidFill>
              </a:rPr>
              <a:t>формулировки одного и того же вопроса  </a:t>
            </a:r>
            <a:r>
              <a:rPr lang="ru-RU" b="1" dirty="0" smtClean="0">
                <a:solidFill>
                  <a:srgbClr val="7030A0"/>
                </a:solidFill>
              </a:rPr>
              <a:t>–например</a:t>
            </a:r>
            <a:r>
              <a:rPr lang="ru-RU" b="1" dirty="0" smtClean="0">
                <a:solidFill>
                  <a:srgbClr val="7030A0"/>
                </a:solidFill>
              </a:rPr>
              <a:t>, в ответ </a:t>
            </a:r>
            <a:r>
              <a:rPr lang="ru-RU" b="1" dirty="0" smtClean="0">
                <a:solidFill>
                  <a:srgbClr val="7030A0"/>
                </a:solidFill>
              </a:rPr>
              <a:t>на</a:t>
            </a:r>
          </a:p>
          <a:p>
            <a:r>
              <a:rPr lang="ru-RU" b="1" dirty="0" smtClean="0">
                <a:solidFill>
                  <a:srgbClr val="7030A0"/>
                </a:solidFill>
              </a:rPr>
              <a:t> </a:t>
            </a:r>
            <a:r>
              <a:rPr lang="ru-RU" b="1" dirty="0" smtClean="0">
                <a:solidFill>
                  <a:srgbClr val="7030A0"/>
                </a:solidFill>
              </a:rPr>
              <a:t>«Как к вам проехать» или «Какой у вас адрес</a:t>
            </a:r>
            <a:r>
              <a:rPr lang="ru-RU" b="1" dirty="0" smtClean="0">
                <a:solidFill>
                  <a:srgbClr val="7030A0"/>
                </a:solidFill>
              </a:rPr>
              <a:t>»</a:t>
            </a:r>
          </a:p>
          <a:p>
            <a:r>
              <a:rPr lang="ru-RU" b="1" dirty="0" smtClean="0">
                <a:solidFill>
                  <a:srgbClr val="7030A0"/>
                </a:solidFill>
              </a:rPr>
              <a:t> </a:t>
            </a:r>
            <a:r>
              <a:rPr lang="ru-RU" b="1" dirty="0" smtClean="0">
                <a:solidFill>
                  <a:srgbClr val="7030A0"/>
                </a:solidFill>
              </a:rPr>
              <a:t>или «где вы </a:t>
            </a:r>
            <a:r>
              <a:rPr lang="ru-RU" b="1" dirty="0" smtClean="0">
                <a:solidFill>
                  <a:srgbClr val="7030A0"/>
                </a:solidFill>
              </a:rPr>
              <a:t>находитесь» </a:t>
            </a:r>
            <a:r>
              <a:rPr lang="ru-RU" b="1" dirty="0" smtClean="0">
                <a:solidFill>
                  <a:srgbClr val="7030A0"/>
                </a:solidFill>
              </a:rPr>
              <a:t>он предоставит контактные данные компании.</a:t>
            </a:r>
            <a:endParaRPr lang="ru-RU" dirty="0" smtClean="0">
              <a:solidFill>
                <a:srgbClr val="7030A0"/>
              </a:solidFill>
            </a:endParaRPr>
          </a:p>
          <a:p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0"/>
            <a:ext cx="184731" cy="4388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73002" rIns="91440" bIns="87285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C:\Users\Нина\Desktop\картинка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214338"/>
            <a:ext cx="9929850" cy="7429504"/>
          </a:xfrm>
          <a:prstGeom prst="rect">
            <a:avLst/>
          </a:prstGeom>
          <a:noFill/>
        </p:spPr>
      </p:pic>
      <p:sp>
        <p:nvSpPr>
          <p:cNvPr id="35841" name="Rectangle 1"/>
          <p:cNvSpPr>
            <a:spLocks noChangeArrowheads="1"/>
          </p:cNvSpPr>
          <p:nvPr/>
        </p:nvSpPr>
        <p:spPr bwMode="auto">
          <a:xfrm>
            <a:off x="0" y="0"/>
            <a:ext cx="258404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00B0F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-214346" y="500042"/>
            <a:ext cx="892971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7030A0"/>
                </a:solidFill>
              </a:rPr>
              <a:t>)</a:t>
            </a:r>
            <a:endParaRPr lang="ru-RU" sz="2400" b="1" dirty="0">
              <a:solidFill>
                <a:srgbClr val="7030A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571604" y="1071546"/>
            <a:ext cx="448879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7030A0"/>
                </a:solidFill>
              </a:rPr>
              <a:t>Используемые ресурсы</a:t>
            </a:r>
            <a:endParaRPr lang="ru-RU" sz="2800" b="1" dirty="0">
              <a:solidFill>
                <a:srgbClr val="7030A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57224" y="3143248"/>
            <a:ext cx="871543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u="sng" dirty="0" err="1" smtClean="0">
                <a:solidFill>
                  <a:srgbClr val="7030A0"/>
                </a:solidFill>
                <a:hlinkClick r:id="rId3"/>
              </a:rPr>
              <a:t>onlinedics.ru</a:t>
            </a:r>
            <a:r>
              <a:rPr lang="en-US" sz="2800" b="1" dirty="0" err="1" smtClean="0">
                <a:solidFill>
                  <a:srgbClr val="7030A0"/>
                </a:solidFill>
              </a:rPr>
              <a:t>›</a:t>
            </a:r>
            <a:r>
              <a:rPr lang="en-US" sz="2800" b="1" dirty="0" err="1" smtClean="0">
                <a:solidFill>
                  <a:srgbClr val="7030A0"/>
                </a:solidFill>
                <a:hlinkClick r:id="rId4"/>
              </a:rPr>
              <a:t>slovar</a:t>
            </a:r>
            <a:r>
              <a:rPr lang="en-US" sz="2800" b="1" dirty="0" smtClean="0">
                <a:solidFill>
                  <a:srgbClr val="7030A0"/>
                </a:solidFill>
                <a:hlinkClick r:id="rId4"/>
              </a:rPr>
              <a:t>/</a:t>
            </a:r>
            <a:r>
              <a:rPr lang="en-US" sz="2800" b="1" dirty="0" err="1" smtClean="0">
                <a:solidFill>
                  <a:srgbClr val="7030A0"/>
                </a:solidFill>
                <a:hlinkClick r:id="rId4"/>
              </a:rPr>
              <a:t>bes</a:t>
            </a:r>
            <a:r>
              <a:rPr lang="en-US" sz="2800" b="1" dirty="0" smtClean="0">
                <a:solidFill>
                  <a:srgbClr val="7030A0"/>
                </a:solidFill>
                <a:hlinkClick r:id="rId4"/>
              </a:rPr>
              <a:t>/c/nanotexnologija.html</a:t>
            </a:r>
            <a:endParaRPr lang="ru-RU" sz="2800" b="1" dirty="0">
              <a:solidFill>
                <a:srgbClr val="7030A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57224" y="4524854"/>
            <a:ext cx="80724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 err="1" smtClean="0">
                <a:solidFill>
                  <a:srgbClr val="7030A0"/>
                </a:solidFill>
                <a:hlinkClick r:id="rId3"/>
              </a:rPr>
              <a:t>onlinedics.ru</a:t>
            </a:r>
            <a:r>
              <a:rPr lang="en-US" sz="2800" b="1" dirty="0" err="1" smtClean="0">
                <a:solidFill>
                  <a:srgbClr val="7030A0"/>
                </a:solidFill>
              </a:rPr>
              <a:t>›</a:t>
            </a:r>
            <a:r>
              <a:rPr lang="en-US" sz="2800" b="1" dirty="0" err="1" smtClean="0">
                <a:solidFill>
                  <a:srgbClr val="7030A0"/>
                </a:solidFill>
                <a:hlinkClick r:id="rId5"/>
              </a:rPr>
              <a:t>slovar</a:t>
            </a:r>
            <a:r>
              <a:rPr lang="en-US" sz="2800" b="1" dirty="0" smtClean="0">
                <a:solidFill>
                  <a:srgbClr val="7030A0"/>
                </a:solidFill>
                <a:hlinkClick r:id="rId5"/>
              </a:rPr>
              <a:t>/</a:t>
            </a:r>
            <a:r>
              <a:rPr lang="en-US" sz="2800" b="1" dirty="0" err="1" smtClean="0">
                <a:solidFill>
                  <a:srgbClr val="7030A0"/>
                </a:solidFill>
                <a:hlinkClick r:id="rId5"/>
              </a:rPr>
              <a:t>fil</a:t>
            </a:r>
            <a:r>
              <a:rPr lang="en-US" sz="2800" b="1" dirty="0" smtClean="0">
                <a:solidFill>
                  <a:srgbClr val="7030A0"/>
                </a:solidFill>
                <a:hlinkClick r:id="rId5"/>
              </a:rPr>
              <a:t>/m/semantika.html</a:t>
            </a:r>
            <a:endParaRPr lang="ru-RU" sz="2800" b="1" dirty="0">
              <a:solidFill>
                <a:srgbClr val="7030A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00100" y="1785926"/>
            <a:ext cx="74295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Словарь Ожегова.</a:t>
            </a:r>
          </a:p>
          <a:p>
            <a:r>
              <a:rPr lang="ru-RU" sz="2400" b="1" dirty="0" smtClean="0">
                <a:solidFill>
                  <a:srgbClr val="002060"/>
                </a:solidFill>
              </a:rPr>
              <a:t>Словарь иностранных слов</a:t>
            </a:r>
            <a:endParaRPr lang="ru-RU" sz="24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C:\Users\Нина\Desktop\картинка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3793" name="Rectangle 1"/>
          <p:cNvSpPr>
            <a:spLocks noChangeArrowheads="1"/>
          </p:cNvSpPr>
          <p:nvPr/>
        </p:nvSpPr>
        <p:spPr bwMode="auto">
          <a:xfrm>
            <a:off x="0" y="0"/>
            <a:ext cx="9201558" cy="61247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Цель работы: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узнать</a:t>
            </a:r>
            <a:r>
              <a:rPr kumimoji="0" lang="ru-RU" sz="1600" b="1" i="0" u="none" strike="noStrike" cap="none" normalizeH="0" dirty="0" smtClean="0">
                <a:ln>
                  <a:noFill/>
                </a:ln>
                <a:solidFill>
                  <a:srgbClr val="00B0F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 что такое </a:t>
            </a:r>
            <a:r>
              <a:rPr kumimoji="0" lang="ru-RU" sz="1600" b="1" i="0" u="none" strike="noStrike" cap="none" normalizeH="0" dirty="0" err="1" smtClean="0">
                <a:ln>
                  <a:noFill/>
                </a:ln>
                <a:solidFill>
                  <a:srgbClr val="00B0F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инфы</a:t>
            </a:r>
            <a:r>
              <a:rPr kumimoji="0" lang="ru-RU" sz="1600" b="1" i="0" u="none" strike="noStrike" cap="none" normalizeH="0" dirty="0" smtClean="0">
                <a:ln>
                  <a:noFill/>
                </a:ln>
                <a:solidFill>
                  <a:srgbClr val="00B0F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? Где они применяются?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dirty="0" smtClean="0">
                <a:ln>
                  <a:noFill/>
                </a:ln>
                <a:solidFill>
                  <a:srgbClr val="00B0F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 Интересно ли детям общаться с </a:t>
            </a:r>
            <a:r>
              <a:rPr kumimoji="0" lang="ru-RU" sz="1600" b="1" i="0" u="none" strike="noStrike" cap="none" normalizeH="0" dirty="0" err="1" smtClean="0">
                <a:ln>
                  <a:noFill/>
                </a:ln>
                <a:solidFill>
                  <a:srgbClr val="00B0F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инфами</a:t>
            </a:r>
            <a:r>
              <a:rPr lang="ru-RU" sz="1600" b="1" dirty="0" smtClean="0">
                <a:solidFill>
                  <a:srgbClr val="00B0F0"/>
                </a:solidFill>
                <a:latin typeface="Verdana" pitchFamily="34" charset="0"/>
                <a:ea typeface="Times New Roman" pitchFamily="18" charset="0"/>
                <a:cs typeface="Times New Roman" pitchFamily="18" charset="0"/>
              </a:rPr>
              <a:t>?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00B0F0"/>
              </a:solidFill>
              <a:effectLst/>
              <a:latin typeface="Verdana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000" dirty="0" smtClean="0">
              <a:solidFill>
                <a:srgbClr val="000000"/>
              </a:solidFill>
              <a:latin typeface="Verdana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Объект исследования: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rgbClr val="00B0F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инфы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.</a:t>
            </a:r>
          </a:p>
          <a:p>
            <a:pPr lvl="0"/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Verdana" pitchFamily="34" charset="0"/>
              <a:ea typeface="Times New Roman" pitchFamily="18" charset="0"/>
              <a:cs typeface="Times New Roman" pitchFamily="18" charset="0"/>
            </a:endParaRPr>
          </a:p>
          <a:p>
            <a:pPr lvl="0"/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 </a:t>
            </a:r>
          </a:p>
          <a:p>
            <a:pPr lvl="0"/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Гипотеза: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на</a:t>
            </a:r>
            <a:r>
              <a:rPr kumimoji="0" lang="ru-RU" b="1" i="0" u="none" strike="noStrike" cap="none" normalizeH="0" dirty="0" smtClean="0">
                <a:ln>
                  <a:noFill/>
                </a:ln>
                <a:solidFill>
                  <a:srgbClr val="00B0F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 самом деле </a:t>
            </a:r>
            <a:r>
              <a:rPr lang="ru-RU" b="1" dirty="0" smtClean="0">
                <a:solidFill>
                  <a:srgbClr val="00B0F0"/>
                </a:solidFill>
              </a:rPr>
              <a:t> распознают ли </a:t>
            </a:r>
            <a:r>
              <a:rPr lang="ru-RU" b="1" dirty="0" err="1" smtClean="0">
                <a:solidFill>
                  <a:srgbClr val="00B0F0"/>
                </a:solidFill>
              </a:rPr>
              <a:t>инфы</a:t>
            </a:r>
            <a:r>
              <a:rPr lang="ru-RU" b="1" dirty="0" smtClean="0">
                <a:solidFill>
                  <a:srgbClr val="00B0F0"/>
                </a:solidFill>
              </a:rPr>
              <a:t> обычную</a:t>
            </a:r>
          </a:p>
          <a:p>
            <a:pPr lvl="0"/>
            <a:r>
              <a:rPr lang="ru-RU" b="1" dirty="0" smtClean="0">
                <a:solidFill>
                  <a:srgbClr val="00B0F0"/>
                </a:solidFill>
              </a:rPr>
              <a:t> человеческую речь. Можно ли с </a:t>
            </a:r>
            <a:r>
              <a:rPr lang="ru-RU" b="1" dirty="0" err="1" smtClean="0">
                <a:solidFill>
                  <a:srgbClr val="00B0F0"/>
                </a:solidFill>
              </a:rPr>
              <a:t>инфами</a:t>
            </a:r>
            <a:r>
              <a:rPr lang="ru-RU" b="1" dirty="0" smtClean="0">
                <a:solidFill>
                  <a:srgbClr val="00B0F0"/>
                </a:solidFill>
              </a:rPr>
              <a:t> вести диалог?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00B0F0"/>
              </a:solidFill>
              <a:effectLst/>
              <a:latin typeface="Verdana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Verdana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800" b="1" dirty="0" smtClean="0">
              <a:solidFill>
                <a:srgbClr val="FFFF00"/>
              </a:solidFill>
              <a:latin typeface="Verdana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Verdana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Задачи исследования: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Изучить</a:t>
            </a:r>
            <a:r>
              <a:rPr kumimoji="0" lang="ru-RU" sz="1600" b="1" i="0" u="none" strike="noStrike" cap="none" normalizeH="0" dirty="0" smtClean="0">
                <a:ln>
                  <a:noFill/>
                </a:ln>
                <a:solidFill>
                  <a:srgbClr val="00B0F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 способы создания </a:t>
            </a:r>
            <a:r>
              <a:rPr kumimoji="0" lang="ru-RU" sz="1600" b="1" i="0" u="none" strike="noStrike" cap="none" normalizeH="0" dirty="0" err="1" smtClean="0">
                <a:ln>
                  <a:noFill/>
                </a:ln>
                <a:solidFill>
                  <a:srgbClr val="00B0F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инфов</a:t>
            </a:r>
            <a:r>
              <a:rPr kumimoji="0" lang="ru-RU" sz="1600" b="1" i="0" u="none" strike="noStrike" cap="none" normalizeH="0" dirty="0" smtClean="0">
                <a:ln>
                  <a:noFill/>
                </a:ln>
                <a:solidFill>
                  <a:srgbClr val="00B0F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00B0F0"/>
              </a:solidFill>
              <a:effectLst/>
              <a:latin typeface="Verdana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Узнать</a:t>
            </a:r>
            <a:r>
              <a:rPr kumimoji="0" lang="ru-RU" sz="1600" b="1" i="0" u="none" strike="noStrike" cap="none" normalizeH="0" dirty="0" smtClean="0">
                <a:ln>
                  <a:noFill/>
                </a:ln>
                <a:solidFill>
                  <a:srgbClr val="00B0F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smtClean="0">
                <a:solidFill>
                  <a:srgbClr val="00B0F0"/>
                </a:solidFill>
                <a:latin typeface="Verdana" pitchFamily="34" charset="0"/>
                <a:ea typeface="Times New Roman" pitchFamily="18" charset="0"/>
                <a:cs typeface="Times New Roman" pitchFamily="18" charset="0"/>
              </a:rPr>
              <a:t>где используют </a:t>
            </a:r>
            <a:r>
              <a:rPr lang="ru-RU" sz="1600" b="1" dirty="0" err="1" smtClean="0">
                <a:solidFill>
                  <a:srgbClr val="00B0F0"/>
                </a:solidFill>
                <a:latin typeface="Verdana" pitchFamily="34" charset="0"/>
                <a:ea typeface="Times New Roman" pitchFamily="18" charset="0"/>
                <a:cs typeface="Times New Roman" pitchFamily="18" charset="0"/>
              </a:rPr>
              <a:t>инфов</a:t>
            </a:r>
            <a:r>
              <a:rPr lang="ru-RU" sz="1600" b="1" dirty="0" smtClean="0">
                <a:solidFill>
                  <a:srgbClr val="00B0F0"/>
                </a:solidFill>
                <a:latin typeface="Verdana" pitchFamily="34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00B0F0"/>
              </a:solidFill>
              <a:effectLst/>
              <a:latin typeface="Verdana" pitchFamily="34" charset="0"/>
              <a:ea typeface="Times New Roman" pitchFamily="18" charset="0"/>
              <a:cs typeface="Times New Roman" pitchFamily="18" charset="0"/>
            </a:endParaRPr>
          </a:p>
          <a:p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Доказать, что</a:t>
            </a:r>
            <a:r>
              <a:rPr kumimoji="0" lang="ru-RU" sz="1600" b="1" i="0" u="none" strike="noStrike" cap="none" normalizeH="0" dirty="0" smtClean="0">
                <a:ln>
                  <a:noFill/>
                </a:ln>
                <a:solidFill>
                  <a:srgbClr val="00B0F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1" i="0" u="none" strike="noStrike" cap="none" normalizeH="0" dirty="0" err="1" smtClean="0">
                <a:ln>
                  <a:noFill/>
                </a:ln>
                <a:solidFill>
                  <a:srgbClr val="00B0F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инф</a:t>
            </a:r>
            <a:r>
              <a:rPr kumimoji="0" lang="ru-RU" sz="1600" b="1" i="0" u="none" strike="noStrike" cap="none" normalizeH="0" dirty="0" smtClean="0">
                <a:ln>
                  <a:noFill/>
                </a:ln>
                <a:solidFill>
                  <a:srgbClr val="00B0F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00B0F0"/>
                </a:solidFill>
              </a:rPr>
              <a:t>искусственный интеллект.</a:t>
            </a:r>
          </a:p>
          <a:p>
            <a:r>
              <a:rPr lang="ru-RU" b="1" dirty="0" smtClean="0">
                <a:solidFill>
                  <a:srgbClr val="00B0F0"/>
                </a:solidFill>
              </a:rPr>
              <a:t> </a:t>
            </a:r>
            <a:r>
              <a:rPr lang="ru-RU" b="1" dirty="0" err="1" smtClean="0">
                <a:solidFill>
                  <a:srgbClr val="00B0F0"/>
                </a:solidFill>
              </a:rPr>
              <a:t>Инфы</a:t>
            </a:r>
            <a:r>
              <a:rPr lang="ru-RU" b="1" dirty="0" smtClean="0">
                <a:solidFill>
                  <a:srgbClr val="00B0F0"/>
                </a:solidFill>
              </a:rPr>
              <a:t>, обладают множеством полезных умений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00B0F0"/>
              </a:solidFill>
              <a:effectLst/>
              <a:latin typeface="Verdana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Опытным путем</a:t>
            </a:r>
            <a:r>
              <a:rPr kumimoji="0" lang="ru-RU" sz="1600" b="1" i="0" u="none" strike="noStrike" cap="none" normalizeH="0" dirty="0" smtClean="0">
                <a:ln>
                  <a:noFill/>
                </a:ln>
                <a:solidFill>
                  <a:srgbClr val="00B0F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 доказать, что </a:t>
            </a:r>
            <a:r>
              <a:rPr kumimoji="0" lang="ru-RU" sz="1600" b="1" i="0" u="none" strike="noStrike" cap="none" normalizeH="0" dirty="0" err="1" smtClean="0">
                <a:ln>
                  <a:noFill/>
                </a:ln>
                <a:solidFill>
                  <a:srgbClr val="00B0F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инфы</a:t>
            </a:r>
            <a:r>
              <a:rPr kumimoji="0" lang="ru-RU" sz="1600" b="1" i="0" u="none" strike="noStrike" cap="none" normalizeH="0" dirty="0" smtClean="0">
                <a:ln>
                  <a:noFill/>
                </a:ln>
                <a:solidFill>
                  <a:srgbClr val="00B0F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 помогают и детям, и взрослым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600" b="1" dirty="0" smtClean="0">
                <a:solidFill>
                  <a:srgbClr val="00B0F0"/>
                </a:solidFill>
                <a:latin typeface="Verdana" pitchFamily="34" charset="0"/>
                <a:cs typeface="Times New Roman" pitchFamily="18" charset="0"/>
              </a:rPr>
              <a:t>(Детям - в учебе, взрослым – в работе.)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00B0F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C:\Users\Нина\Desktop\картинка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74584" y="0"/>
            <a:ext cx="10347182" cy="7358042"/>
          </a:xfrm>
          <a:prstGeom prst="rect">
            <a:avLst/>
          </a:prstGeom>
          <a:noFill/>
        </p:spPr>
      </p:pic>
      <p:sp>
        <p:nvSpPr>
          <p:cNvPr id="35841" name="Rectangle 1"/>
          <p:cNvSpPr>
            <a:spLocks noChangeArrowheads="1"/>
          </p:cNvSpPr>
          <p:nvPr/>
        </p:nvSpPr>
        <p:spPr bwMode="auto">
          <a:xfrm>
            <a:off x="0" y="0"/>
            <a:ext cx="258404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00B0F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-214346" y="500042"/>
            <a:ext cx="892971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7030A0"/>
                </a:solidFill>
              </a:rPr>
              <a:t>)</a:t>
            </a:r>
            <a:endParaRPr lang="ru-RU" sz="2400" b="1" dirty="0">
              <a:solidFill>
                <a:srgbClr val="7030A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523248" y="2967335"/>
            <a:ext cx="5347939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Спасибо </a:t>
            </a:r>
          </a:p>
          <a:p>
            <a:pPr algn="ctr"/>
            <a:r>
              <a:rPr lang="ru-RU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за внимание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C:\Users\Нина\Desktop\картинка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429720" cy="6858000"/>
          </a:xfrm>
          <a:prstGeom prst="rect">
            <a:avLst/>
          </a:prstGeom>
          <a:noFill/>
        </p:spPr>
      </p:pic>
      <p:sp>
        <p:nvSpPr>
          <p:cNvPr id="35841" name="Rectangle 1"/>
          <p:cNvSpPr>
            <a:spLocks noChangeArrowheads="1"/>
          </p:cNvSpPr>
          <p:nvPr/>
        </p:nvSpPr>
        <p:spPr bwMode="auto">
          <a:xfrm>
            <a:off x="0" y="0"/>
            <a:ext cx="9260869" cy="55707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Методы исследования: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1.Изучение литературы по теме.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B0F0"/>
              </a:solidFill>
              <a:effectLst/>
              <a:latin typeface="Verdana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 2.Наблюдение за объектом исследования.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800" b="1" dirty="0" smtClean="0">
              <a:solidFill>
                <a:srgbClr val="00B0F0"/>
              </a:solidFill>
              <a:latin typeface="Verdana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800" b="1" dirty="0" smtClean="0">
                <a:solidFill>
                  <a:srgbClr val="00B0F0"/>
                </a:solidFill>
                <a:latin typeface="Verdana" pitchFamily="34" charset="0"/>
                <a:ea typeface="Times New Roman" pitchFamily="18" charset="0"/>
                <a:cs typeface="Times New Roman" pitchFamily="18" charset="0"/>
              </a:rPr>
              <a:t>3.Создание объекта.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B0F0"/>
              </a:solidFill>
              <a:effectLst/>
              <a:latin typeface="Verdana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4.Проведение</a:t>
            </a:r>
            <a:r>
              <a:rPr kumimoji="0" lang="ru-RU" sz="2800" b="1" i="0" u="none" strike="noStrike" cap="none" normalizeH="0" dirty="0" smtClean="0">
                <a:ln>
                  <a:noFill/>
                </a:ln>
                <a:solidFill>
                  <a:srgbClr val="00B0F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 опроса среди учащихся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800" b="1" dirty="0" smtClean="0">
                <a:solidFill>
                  <a:srgbClr val="00B0F0"/>
                </a:solidFill>
                <a:latin typeface="Verdana" pitchFamily="34" charset="0"/>
                <a:ea typeface="Times New Roman" pitchFamily="18" charset="0"/>
                <a:cs typeface="Times New Roman" pitchFamily="18" charset="0"/>
              </a:rPr>
              <a:t>   ш</a:t>
            </a:r>
            <a:r>
              <a:rPr kumimoji="0" lang="ru-RU" sz="2800" b="1" i="0" u="none" strike="noStrike" cap="none" normalizeH="0" dirty="0" smtClean="0">
                <a:ln>
                  <a:noFill/>
                </a:ln>
                <a:solidFill>
                  <a:srgbClr val="00B0F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колы.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800" b="1" dirty="0" smtClean="0">
              <a:solidFill>
                <a:srgbClr val="00B0F0"/>
              </a:solidFill>
              <a:latin typeface="Verdana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800" b="1" dirty="0" smtClean="0">
                <a:solidFill>
                  <a:srgbClr val="00B0F0"/>
                </a:solidFill>
                <a:latin typeface="Verdana" pitchFamily="34" charset="0"/>
                <a:ea typeface="Times New Roman" pitchFamily="18" charset="0"/>
                <a:cs typeface="Times New Roman" pitchFamily="18" charset="0"/>
              </a:rPr>
              <a:t>5.В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ыводы</a:t>
            </a:r>
            <a:r>
              <a:rPr kumimoji="0" lang="ru-RU" sz="2800" b="1" i="0" u="none" strike="noStrike" cap="none" normalizeH="0" dirty="0" smtClean="0">
                <a:ln>
                  <a:noFill/>
                </a:ln>
                <a:solidFill>
                  <a:srgbClr val="00B0F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по проведенному исследованию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00B0F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C:\Users\Нина\Desktop\картинка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571472" y="214290"/>
            <a:ext cx="8358246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b="1" dirty="0" smtClean="0">
              <a:solidFill>
                <a:srgbClr val="7030A0"/>
              </a:solidFill>
            </a:endParaRPr>
          </a:p>
          <a:p>
            <a:r>
              <a:rPr lang="ru-RU" sz="2000" b="1" dirty="0" smtClean="0">
                <a:solidFill>
                  <a:srgbClr val="7030A0"/>
                </a:solidFill>
              </a:rPr>
              <a:t>Моя исследовательская работа посвящена  </a:t>
            </a:r>
            <a:r>
              <a:rPr lang="ru-RU" sz="2000" b="1" dirty="0" err="1" smtClean="0">
                <a:solidFill>
                  <a:srgbClr val="7030A0"/>
                </a:solidFill>
              </a:rPr>
              <a:t>инфам</a:t>
            </a:r>
            <a:r>
              <a:rPr lang="ru-RU" sz="2000" b="1" dirty="0" smtClean="0">
                <a:solidFill>
                  <a:srgbClr val="7030A0"/>
                </a:solidFill>
              </a:rPr>
              <a:t>.  </a:t>
            </a:r>
          </a:p>
          <a:p>
            <a:r>
              <a:rPr lang="ru-RU" sz="2000" b="1" dirty="0" smtClean="0">
                <a:solidFill>
                  <a:srgbClr val="7030A0"/>
                </a:solidFill>
              </a:rPr>
              <a:t>Эльфы – маленькие крылатые волшебники из сказки о </a:t>
            </a:r>
            <a:r>
              <a:rPr lang="ru-RU" sz="2000" b="1" dirty="0" err="1" smtClean="0">
                <a:solidFill>
                  <a:srgbClr val="7030A0"/>
                </a:solidFill>
              </a:rPr>
              <a:t>Дюймовочке</a:t>
            </a:r>
            <a:r>
              <a:rPr lang="ru-RU" sz="2000" b="1" dirty="0" smtClean="0">
                <a:solidFill>
                  <a:srgbClr val="7030A0"/>
                </a:solidFill>
              </a:rPr>
              <a:t>, добрые, веселые и охотно помогающие людям, хорошо знакомы любому малышу, да и взрослым они не забываются. С недавних пор такие человечки-помощники стали появляться на сайтах крупных банков, </a:t>
            </a:r>
            <a:r>
              <a:rPr lang="ru-RU" sz="2000" b="1" dirty="0" err="1" smtClean="0">
                <a:solidFill>
                  <a:srgbClr val="7030A0"/>
                </a:solidFill>
                <a:hlinkClick r:id="rId3" tooltip="Интернет-магазины"/>
              </a:rPr>
              <a:t>интернет-магазинов</a:t>
            </a:r>
            <a:r>
              <a:rPr lang="ru-RU" sz="2000" b="1" dirty="0" smtClean="0">
                <a:solidFill>
                  <a:srgbClr val="7030A0"/>
                </a:solidFill>
              </a:rPr>
              <a:t>, </a:t>
            </a:r>
            <a:r>
              <a:rPr lang="ru-RU" sz="2000" b="1" dirty="0" err="1" smtClean="0">
                <a:solidFill>
                  <a:srgbClr val="7030A0"/>
                </a:solidFill>
              </a:rPr>
              <a:t>турагенств</a:t>
            </a:r>
            <a:r>
              <a:rPr lang="ru-RU" sz="2000" b="1" dirty="0" smtClean="0">
                <a:solidFill>
                  <a:srgbClr val="7030A0"/>
                </a:solidFill>
              </a:rPr>
              <a:t> и некоторых других, где посетителям часто бывают необходимы оперативные консультации. Эти виртуальные существа – информационные эльфы, или просто – </a:t>
            </a:r>
            <a:r>
              <a:rPr lang="ru-RU" sz="2000" b="1" dirty="0" err="1" smtClean="0">
                <a:solidFill>
                  <a:srgbClr val="7030A0"/>
                </a:solidFill>
              </a:rPr>
              <a:t>инфы</a:t>
            </a:r>
            <a:r>
              <a:rPr lang="ru-RU" sz="2000" b="1" dirty="0" smtClean="0">
                <a:solidFill>
                  <a:srgbClr val="7030A0"/>
                </a:solidFill>
              </a:rPr>
              <a:t>. Они появились в нашем мире благодаря инновационным разработкам в области искусственного интеллекта компании «</a:t>
            </a:r>
            <a:r>
              <a:rPr lang="ru-RU" sz="2000" b="1" dirty="0" err="1" smtClean="0">
                <a:solidFill>
                  <a:srgbClr val="7030A0"/>
                </a:solidFill>
              </a:rPr>
              <a:t>Наносемантика</a:t>
            </a:r>
            <a:r>
              <a:rPr lang="ru-RU" sz="2000" b="1" dirty="0" smtClean="0">
                <a:solidFill>
                  <a:srgbClr val="7030A0"/>
                </a:solidFill>
              </a:rPr>
              <a:t>».</a:t>
            </a:r>
          </a:p>
          <a:p>
            <a:r>
              <a:rPr lang="ru-RU" sz="2000" b="1" dirty="0" err="1" smtClean="0">
                <a:solidFill>
                  <a:srgbClr val="7030A0"/>
                </a:solidFill>
              </a:rPr>
              <a:t>Инфа</a:t>
            </a:r>
            <a:r>
              <a:rPr lang="ru-RU" sz="2000" b="1" dirty="0" smtClean="0">
                <a:solidFill>
                  <a:srgbClr val="7030A0"/>
                </a:solidFill>
              </a:rPr>
              <a:t> я встретила на одном из сайтов. Я начала с ним разговаривать. Мне стало интересно от куда образовалось слово </a:t>
            </a:r>
            <a:r>
              <a:rPr lang="ru-RU" sz="2000" b="1" dirty="0" err="1" smtClean="0">
                <a:solidFill>
                  <a:srgbClr val="7030A0"/>
                </a:solidFill>
              </a:rPr>
              <a:t>инф</a:t>
            </a:r>
            <a:r>
              <a:rPr lang="ru-RU" sz="2000" b="1" dirty="0" smtClean="0">
                <a:solidFill>
                  <a:srgbClr val="7030A0"/>
                </a:solidFill>
              </a:rPr>
              <a:t>. В интернете я узнала, что его название образовалась со слова информация.</a:t>
            </a:r>
          </a:p>
          <a:p>
            <a:endParaRPr lang="ru-RU" sz="2000" dirty="0" smtClean="0">
              <a:solidFill>
                <a:srgbClr val="7030A0"/>
              </a:solidFill>
            </a:endParaRPr>
          </a:p>
          <a:p>
            <a:endParaRPr lang="ru-RU" sz="2000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C:\Users\Нина\Desktop\картинка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429720" cy="6858000"/>
          </a:xfrm>
          <a:prstGeom prst="rect">
            <a:avLst/>
          </a:prstGeom>
          <a:noFill/>
        </p:spPr>
      </p:pic>
      <p:sp>
        <p:nvSpPr>
          <p:cNvPr id="35841" name="Rectangle 1"/>
          <p:cNvSpPr>
            <a:spLocks noChangeArrowheads="1"/>
          </p:cNvSpPr>
          <p:nvPr/>
        </p:nvSpPr>
        <p:spPr bwMode="auto">
          <a:xfrm>
            <a:off x="0" y="0"/>
            <a:ext cx="258404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00B0F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428604"/>
            <a:ext cx="8929718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u="sng" dirty="0" smtClean="0">
                <a:solidFill>
                  <a:srgbClr val="FFFF00"/>
                </a:solidFill>
              </a:rPr>
              <a:t>С.И.Ожегов, Н.Ю.Шведова. Толковый словарь русского языка.</a:t>
            </a:r>
            <a:endParaRPr lang="ru-RU" sz="3600" b="1" dirty="0" smtClean="0">
              <a:solidFill>
                <a:srgbClr val="FFFF00"/>
              </a:solidFill>
            </a:endParaRPr>
          </a:p>
          <a:p>
            <a:endParaRPr lang="ru-RU" sz="1600" b="1" dirty="0" smtClean="0">
              <a:solidFill>
                <a:srgbClr val="FFFF00"/>
              </a:solidFill>
            </a:endParaRPr>
          </a:p>
          <a:p>
            <a:r>
              <a:rPr lang="ru-RU" sz="4800" b="1" dirty="0" smtClean="0">
                <a:solidFill>
                  <a:srgbClr val="7030A0"/>
                </a:solidFill>
              </a:rPr>
              <a:t>информация</a:t>
            </a:r>
          </a:p>
          <a:p>
            <a:r>
              <a:rPr lang="ru-RU" sz="2400" b="1" dirty="0" smtClean="0">
                <a:solidFill>
                  <a:srgbClr val="7030A0"/>
                </a:solidFill>
              </a:rPr>
              <a:t/>
            </a:r>
            <a:br>
              <a:rPr lang="ru-RU" sz="2400" b="1" dirty="0" smtClean="0">
                <a:solidFill>
                  <a:srgbClr val="7030A0"/>
                </a:solidFill>
              </a:rPr>
            </a:br>
            <a:r>
              <a:rPr lang="ru-RU" sz="2400" b="1" dirty="0" smtClean="0">
                <a:solidFill>
                  <a:srgbClr val="7030A0"/>
                </a:solidFill>
              </a:rPr>
              <a:t> Сведения об окружающем мире и протекающих в нем</a:t>
            </a:r>
            <a:br>
              <a:rPr lang="ru-RU" sz="2400" b="1" dirty="0" smtClean="0">
                <a:solidFill>
                  <a:srgbClr val="7030A0"/>
                </a:solidFill>
              </a:rPr>
            </a:br>
            <a:r>
              <a:rPr lang="ru-RU" sz="2400" b="1" dirty="0" smtClean="0">
                <a:solidFill>
                  <a:srgbClr val="7030A0"/>
                </a:solidFill>
              </a:rPr>
              <a:t>процессах, воспринимаемые человеком или специальным устройством (спец.).</a:t>
            </a:r>
            <a:br>
              <a:rPr lang="ru-RU" sz="2400" b="1" dirty="0" smtClean="0">
                <a:solidFill>
                  <a:srgbClr val="7030A0"/>
                </a:solidFill>
              </a:rPr>
            </a:br>
            <a:r>
              <a:rPr lang="ru-RU" sz="2400" b="1" dirty="0" smtClean="0">
                <a:solidFill>
                  <a:srgbClr val="7030A0"/>
                </a:solidFill>
              </a:rPr>
              <a:t>Передача информации. Теория информации (раздел кибернетики, изучающий  способы измерения и передачи информации)</a:t>
            </a:r>
            <a:endParaRPr lang="ru-RU" sz="2400" b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Нина\Desktop\картинка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357158" y="0"/>
            <a:ext cx="6500842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7030A0"/>
                </a:solidFill>
              </a:rPr>
              <a:t>«</a:t>
            </a:r>
            <a:r>
              <a:rPr lang="ru-RU" sz="2800" b="1" dirty="0" err="1" smtClean="0">
                <a:solidFill>
                  <a:srgbClr val="7030A0"/>
                </a:solidFill>
              </a:rPr>
              <a:t>Наносемантика</a:t>
            </a:r>
            <a:r>
              <a:rPr lang="ru-RU" sz="2800" b="1" dirty="0" smtClean="0">
                <a:solidFill>
                  <a:srgbClr val="7030A0"/>
                </a:solidFill>
              </a:rPr>
              <a:t>» – это единственный разработчик виртуальный консультантов, который полноценно работает с русским языком.</a:t>
            </a:r>
          </a:p>
          <a:p>
            <a:endParaRPr lang="ru-RU" sz="2800" b="1" dirty="0">
              <a:solidFill>
                <a:srgbClr val="7030A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57224" y="3429000"/>
            <a:ext cx="800105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7030A0"/>
                </a:solidFill>
              </a:rPr>
              <a:t>Значение и толкование слова </a:t>
            </a:r>
            <a:r>
              <a:rPr lang="ru-RU" sz="2800" b="1" dirty="0" err="1" smtClean="0">
                <a:solidFill>
                  <a:srgbClr val="7030A0"/>
                </a:solidFill>
              </a:rPr>
              <a:t>nano</a:t>
            </a:r>
            <a:r>
              <a:rPr lang="ru-RU" sz="2800" b="1" dirty="0" smtClean="0">
                <a:solidFill>
                  <a:srgbClr val="7030A0"/>
                </a:solidFill>
              </a:rPr>
              <a:t>, определение термина. НАНО... - это первая составная часть сложных терминов - названий единиц измерения, обозначающих миллиардные доли основных единиц, напр., наносекунда</a:t>
            </a:r>
            <a:endParaRPr lang="ru-RU" sz="2800" b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C:\Users\Нина\Desktop\картинка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214338"/>
            <a:ext cx="9429720" cy="7072338"/>
          </a:xfrm>
          <a:prstGeom prst="rect">
            <a:avLst/>
          </a:prstGeom>
          <a:noFill/>
        </p:spPr>
      </p:pic>
      <p:sp>
        <p:nvSpPr>
          <p:cNvPr id="35841" name="Rectangle 1"/>
          <p:cNvSpPr>
            <a:spLocks noChangeArrowheads="1"/>
          </p:cNvSpPr>
          <p:nvPr/>
        </p:nvSpPr>
        <p:spPr bwMode="auto">
          <a:xfrm>
            <a:off x="0" y="0"/>
            <a:ext cx="258404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00B0F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-214346" y="500042"/>
            <a:ext cx="892971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7030A0"/>
                </a:solidFill>
              </a:rPr>
              <a:t>)</a:t>
            </a:r>
            <a:endParaRPr lang="ru-RU" sz="2400" b="1" dirty="0">
              <a:solidFill>
                <a:srgbClr val="7030A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286000" y="3105835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 smtClean="0"/>
              <a:t>Семантика</a:t>
            </a:r>
            <a:r>
              <a:rPr lang="ru-RU" dirty="0" smtClean="0"/>
              <a:t> - Значение, </a:t>
            </a:r>
            <a:r>
              <a:rPr lang="ru-RU" dirty="0" err="1" smtClean="0"/>
              <a:t>смысел</a:t>
            </a:r>
            <a:r>
              <a:rPr lang="ru-RU" dirty="0" smtClean="0"/>
              <a:t> (языковой единицы)</a:t>
            </a:r>
          </a:p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714348" y="928671"/>
            <a:ext cx="7572428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7030A0"/>
                </a:solidFill>
              </a:rPr>
              <a:t> Семантика –раздел  языкознания, изучающий смысловую сторону языка. Словарь Ожегова</a:t>
            </a:r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 </a:t>
            </a:r>
          </a:p>
          <a:p>
            <a:endParaRPr lang="ru-RU" sz="2800" b="1" dirty="0" smtClean="0">
              <a:solidFill>
                <a:srgbClr val="7030A0"/>
              </a:solidFill>
            </a:endParaRPr>
          </a:p>
          <a:p>
            <a:endParaRPr lang="ru-RU" sz="2800" b="1" dirty="0" smtClean="0">
              <a:solidFill>
                <a:srgbClr val="7030A0"/>
              </a:solidFill>
            </a:endParaRPr>
          </a:p>
          <a:p>
            <a:endParaRPr lang="ru-RU" sz="2800" b="1" dirty="0" smtClean="0">
              <a:solidFill>
                <a:srgbClr val="7030A0"/>
              </a:solidFill>
            </a:endParaRPr>
          </a:p>
          <a:p>
            <a:endParaRPr lang="ru-RU" sz="2800" b="1" dirty="0" smtClean="0">
              <a:solidFill>
                <a:srgbClr val="7030A0"/>
              </a:solidFill>
            </a:endParaRPr>
          </a:p>
          <a:p>
            <a:r>
              <a:rPr lang="ru-RU" sz="2800" b="1" dirty="0" smtClean="0">
                <a:solidFill>
                  <a:srgbClr val="7030A0"/>
                </a:solidFill>
              </a:rPr>
              <a:t>Семантический - к науке о значениях слов и выражений языка.</a:t>
            </a:r>
            <a:endParaRPr lang="ru-RU" sz="2800" b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Нина\Desktop\картинка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3000364" y="1500174"/>
            <a:ext cx="5857916" cy="46782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7030A0"/>
                </a:solidFill>
              </a:rPr>
              <a:t>Эльфы – маленькие крылатые волшебники из сказки о </a:t>
            </a:r>
            <a:r>
              <a:rPr lang="ru-RU" sz="2000" b="1" dirty="0" err="1" smtClean="0">
                <a:solidFill>
                  <a:srgbClr val="7030A0"/>
                </a:solidFill>
              </a:rPr>
              <a:t>Дюймовочке</a:t>
            </a:r>
            <a:r>
              <a:rPr lang="ru-RU" sz="2000" b="1" dirty="0" smtClean="0">
                <a:solidFill>
                  <a:srgbClr val="7030A0"/>
                </a:solidFill>
              </a:rPr>
              <a:t>, добрые, веселые и охотно помогающие людям, хорошо знакомы любому малышу, да и взрослым они не забываются. </a:t>
            </a:r>
            <a:r>
              <a:rPr lang="ru-RU" sz="2000" dirty="0" smtClean="0">
                <a:solidFill>
                  <a:srgbClr val="7030A0"/>
                </a:solidFill>
              </a:rPr>
              <a:t> </a:t>
            </a:r>
          </a:p>
          <a:p>
            <a:r>
              <a:rPr lang="ru-RU" sz="2000" b="1" dirty="0" smtClean="0">
                <a:solidFill>
                  <a:srgbClr val="7030A0"/>
                </a:solidFill>
              </a:rPr>
              <a:t>С недавних пор такие человечки-помощники стали появляться на сайтах крупных банков, </a:t>
            </a:r>
            <a:r>
              <a:rPr lang="ru-RU" sz="2000" b="1" dirty="0" err="1" smtClean="0">
                <a:solidFill>
                  <a:srgbClr val="7030A0"/>
                </a:solidFill>
                <a:hlinkClick r:id="rId3" tooltip="Интернет-магазины"/>
              </a:rPr>
              <a:t>интернет-магазинов</a:t>
            </a:r>
            <a:r>
              <a:rPr lang="ru-RU" sz="2000" b="1" dirty="0" smtClean="0">
                <a:solidFill>
                  <a:srgbClr val="7030A0"/>
                </a:solidFill>
              </a:rPr>
              <a:t>, </a:t>
            </a:r>
            <a:r>
              <a:rPr lang="ru-RU" sz="2000" b="1" dirty="0" err="1" smtClean="0">
                <a:solidFill>
                  <a:srgbClr val="7030A0"/>
                </a:solidFill>
              </a:rPr>
              <a:t>турагенств</a:t>
            </a:r>
            <a:r>
              <a:rPr lang="ru-RU" sz="2000" b="1" dirty="0" smtClean="0">
                <a:solidFill>
                  <a:srgbClr val="7030A0"/>
                </a:solidFill>
              </a:rPr>
              <a:t>. Эти виртуальные существа – информационные эльфы, или просто – </a:t>
            </a:r>
            <a:r>
              <a:rPr lang="ru-RU" sz="2000" b="1" dirty="0" err="1" smtClean="0">
                <a:solidFill>
                  <a:srgbClr val="7030A0"/>
                </a:solidFill>
              </a:rPr>
              <a:t>инфы</a:t>
            </a:r>
            <a:r>
              <a:rPr lang="ru-RU" sz="2000" b="1" dirty="0" smtClean="0">
                <a:solidFill>
                  <a:srgbClr val="7030A0"/>
                </a:solidFill>
              </a:rPr>
              <a:t>. Они появились в нашем мире благодаря инновационным разработкам в области искусственного интеллекта компании «</a:t>
            </a:r>
            <a:r>
              <a:rPr lang="ru-RU" sz="2000" b="1" dirty="0" err="1" smtClean="0">
                <a:solidFill>
                  <a:srgbClr val="7030A0"/>
                </a:solidFill>
              </a:rPr>
              <a:t>Наносемантика</a:t>
            </a:r>
            <a:r>
              <a:rPr lang="ru-RU" sz="2000" b="1" dirty="0" smtClean="0">
                <a:solidFill>
                  <a:srgbClr val="7030A0"/>
                </a:solidFill>
              </a:rPr>
              <a:t>».</a:t>
            </a:r>
          </a:p>
          <a:p>
            <a:endParaRPr lang="ru-RU" b="1" dirty="0">
              <a:solidFill>
                <a:srgbClr val="FFFF00"/>
              </a:solidFill>
            </a:endParaRPr>
          </a:p>
        </p:txBody>
      </p:sp>
      <p:pic>
        <p:nvPicPr>
          <p:cNvPr id="2051" name="Picture 3" descr="C:\Users\Нина\Desktop\i4444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4282" y="214290"/>
            <a:ext cx="2681780" cy="2325243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C:\Users\Нина\Desktop\картинка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85720" y="0"/>
            <a:ext cx="9429720" cy="6858000"/>
          </a:xfrm>
          <a:prstGeom prst="rect">
            <a:avLst/>
          </a:prstGeom>
          <a:noFill/>
        </p:spPr>
      </p:pic>
      <p:sp>
        <p:nvSpPr>
          <p:cNvPr id="35841" name="Rectangle 1"/>
          <p:cNvSpPr>
            <a:spLocks noChangeArrowheads="1"/>
          </p:cNvSpPr>
          <p:nvPr/>
        </p:nvSpPr>
        <p:spPr bwMode="auto">
          <a:xfrm>
            <a:off x="0" y="0"/>
            <a:ext cx="258404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00B0F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-214346" y="500042"/>
            <a:ext cx="892971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7030A0"/>
                </a:solidFill>
              </a:rPr>
              <a:t>)</a:t>
            </a:r>
            <a:endParaRPr lang="ru-RU" sz="2400" b="1" dirty="0">
              <a:solidFill>
                <a:srgbClr val="7030A0"/>
              </a:solidFill>
            </a:endParaRPr>
          </a:p>
        </p:txBody>
      </p:sp>
      <p:pic>
        <p:nvPicPr>
          <p:cNvPr id="1026" name="Picture 2" descr="E:\инфы\0e398107-bb89-4548-9223-93799868c38d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143248"/>
            <a:ext cx="2214546" cy="2790842"/>
          </a:xfrm>
          <a:prstGeom prst="rect">
            <a:avLst/>
          </a:prstGeom>
          <a:noFill/>
        </p:spPr>
      </p:pic>
      <p:pic>
        <p:nvPicPr>
          <p:cNvPr id="1027" name="Picture 3" descr="E:\инфы\2b1a187c-d5e9-4009-9d0f-0fbb31307040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14810" y="2786058"/>
            <a:ext cx="1023944" cy="3510665"/>
          </a:xfrm>
          <a:prstGeom prst="rect">
            <a:avLst/>
          </a:prstGeom>
          <a:noFill/>
        </p:spPr>
      </p:pic>
      <p:pic>
        <p:nvPicPr>
          <p:cNvPr id="1028" name="Picture 4" descr="E:\инфы\6aca9523-35d1-4017-bf6c-39c2a9a583d4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785918" y="1214422"/>
            <a:ext cx="928693" cy="2576528"/>
          </a:xfrm>
          <a:prstGeom prst="rect">
            <a:avLst/>
          </a:prstGeom>
          <a:noFill/>
        </p:spPr>
      </p:pic>
      <p:pic>
        <p:nvPicPr>
          <p:cNvPr id="1029" name="Picture 5" descr="E:\инфы\9a1e4113-a8b2-4adf-8bc4-68e91dba0eed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 flipH="1">
            <a:off x="8072462" y="714356"/>
            <a:ext cx="1071538" cy="2286016"/>
          </a:xfrm>
          <a:prstGeom prst="rect">
            <a:avLst/>
          </a:prstGeom>
          <a:noFill/>
        </p:spPr>
      </p:pic>
      <p:pic>
        <p:nvPicPr>
          <p:cNvPr id="1030" name="Picture 6" descr="E:\инфы\24e94609-7bdb-4c1e-a20c-6d21d31a17ca.pn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143636" y="0"/>
            <a:ext cx="1209682" cy="3000372"/>
          </a:xfrm>
          <a:prstGeom prst="rect">
            <a:avLst/>
          </a:prstGeom>
          <a:noFill/>
        </p:spPr>
      </p:pic>
      <p:pic>
        <p:nvPicPr>
          <p:cNvPr id="1031" name="Picture 7" descr="E:\инфы\38e5e191-4b48-4033-9964-c909bafa95c1.pn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 flipH="1">
            <a:off x="6000760" y="3067050"/>
            <a:ext cx="928694" cy="3005156"/>
          </a:xfrm>
          <a:prstGeom prst="rect">
            <a:avLst/>
          </a:prstGeom>
          <a:noFill/>
        </p:spPr>
      </p:pic>
      <p:pic>
        <p:nvPicPr>
          <p:cNvPr id="1032" name="Picture 8" descr="E:\инфы\296e4772-ce6c-4388-929e-84ba92d318ef.pn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4214810" y="500042"/>
            <a:ext cx="1419233" cy="1928826"/>
          </a:xfrm>
          <a:prstGeom prst="rect">
            <a:avLst/>
          </a:prstGeom>
          <a:noFill/>
        </p:spPr>
      </p:pic>
      <p:pic>
        <p:nvPicPr>
          <p:cNvPr id="1033" name="Picture 9" descr="E:\инфы\9696204b-9c57-4580-a02e-8f1c71388101.png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2500298" y="2857500"/>
            <a:ext cx="1285884" cy="3357582"/>
          </a:xfrm>
          <a:prstGeom prst="rect">
            <a:avLst/>
          </a:prstGeom>
          <a:noFill/>
        </p:spPr>
      </p:pic>
      <p:pic>
        <p:nvPicPr>
          <p:cNvPr id="1034" name="Picture 10" descr="E:\инфы\aeb53dad-82f1-4977-b326-98eb2e78ab51.png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2928927" y="500043"/>
            <a:ext cx="1000132" cy="2214577"/>
          </a:xfrm>
          <a:prstGeom prst="rect">
            <a:avLst/>
          </a:prstGeom>
          <a:noFill/>
        </p:spPr>
      </p:pic>
      <p:pic>
        <p:nvPicPr>
          <p:cNvPr id="1035" name="Picture 11" descr="E:\инфы\b900e1e5-53f8-4e5e-ae83-f0d80f264db8.png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 flipH="1">
            <a:off x="7786709" y="2857500"/>
            <a:ext cx="1143008" cy="2000260"/>
          </a:xfrm>
          <a:prstGeom prst="rect">
            <a:avLst/>
          </a:prstGeom>
          <a:noFill/>
        </p:spPr>
      </p:pic>
      <p:pic>
        <p:nvPicPr>
          <p:cNvPr id="1036" name="Picture 12" descr="E:\инфы\bf723c1d-6ad3-4cea-b334-bec875967b37.png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 flipH="1">
            <a:off x="7000892" y="3500438"/>
            <a:ext cx="1143008" cy="2428892"/>
          </a:xfrm>
          <a:prstGeom prst="rect">
            <a:avLst/>
          </a:prstGeom>
          <a:noFill/>
        </p:spPr>
      </p:pic>
      <p:pic>
        <p:nvPicPr>
          <p:cNvPr id="1037" name="Picture 13" descr="E:\инфы\c3aed5e9-7a93-449e-bc0e-023ccc0192c4.png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 flipH="1">
            <a:off x="0" y="714356"/>
            <a:ext cx="1357290" cy="2357454"/>
          </a:xfrm>
          <a:prstGeom prst="rect">
            <a:avLst/>
          </a:prstGeom>
          <a:noFill/>
        </p:spPr>
      </p:pic>
      <p:pic>
        <p:nvPicPr>
          <p:cNvPr id="1038" name="Picture 14" descr="E:\инфы\d0a823ea-5ebc-4073-a7f5-547dfa6faeb1.png"/>
          <p:cNvPicPr>
            <a:picLocks noChangeAspect="1" noChangeArrowheads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3286116" y="4071942"/>
            <a:ext cx="1585922" cy="2286016"/>
          </a:xfrm>
          <a:prstGeom prst="rect">
            <a:avLst/>
          </a:prstGeom>
          <a:noFill/>
        </p:spPr>
      </p:pic>
      <p:pic>
        <p:nvPicPr>
          <p:cNvPr id="1039" name="Picture 15" descr="E:\инфы\d67c16f6-06bb-47a5-ae6d-2c90028f9e2f.png"/>
          <p:cNvPicPr>
            <a:picLocks noChangeAspect="1" noChangeArrowheads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5357818" y="2857500"/>
            <a:ext cx="1071570" cy="3143268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7.0&quot;&gt;&lt;object type=&quot;1&quot; unique_id=&quot;10001&quot;&gt;&lt;object type=&quot;8&quot; unique_id=&quot;10002&quot;&gt;&lt;/object&gt;&lt;object type=&quot;2&quot; unique_id=&quot;10003&quot;&gt;&lt;object type=&quot;3&quot; unique_id=&quot;10004&quot;&gt;&lt;property id=&quot;20148&quot; value=&quot;5&quot;/&gt;&lt;property id=&quot;20300&quot; value=&quot;Слайд 1&quot;/&gt;&lt;property id=&quot;20307&quot; value=&quot;256&quot;/&gt;&lt;/object&gt;&lt;object type=&quot;3&quot; unique_id=&quot;10005&quot;&gt;&lt;property id=&quot;20148&quot; value=&quot;5&quot;/&gt;&lt;property id=&quot;20300&quot; value=&quot;Слайд 2&quot;/&gt;&lt;property id=&quot;20307&quot; value=&quot;261&quot;/&gt;&lt;/object&gt;&lt;object type=&quot;3&quot; unique_id=&quot;10006&quot;&gt;&lt;property id=&quot;20148&quot; value=&quot;5&quot;/&gt;&lt;property id=&quot;20300&quot; value=&quot;Слайд 3&quot;/&gt;&lt;property id=&quot;20307&quot; value=&quot;258&quot;/&gt;&lt;/object&gt;&lt;object type=&quot;3&quot; unique_id=&quot;10007&quot;&gt;&lt;property id=&quot;20148&quot; value=&quot;5&quot;/&gt;&lt;property id=&quot;20300&quot; value=&quot;Слайд 4&quot;/&gt;&lt;property id=&quot;20307&quot; value=&quot;259&quot;/&gt;&lt;/object&gt;&lt;object type=&quot;3&quot; unique_id=&quot;10008&quot;&gt;&lt;property id=&quot;20148&quot; value=&quot;5&quot;/&gt;&lt;property id=&quot;20300&quot; value=&quot;Слайд 5&quot;/&gt;&lt;property id=&quot;20307&quot; value=&quot;262&quot;/&gt;&lt;/object&gt;&lt;object type=&quot;3&quot; unique_id=&quot;10009&quot;&gt;&lt;property id=&quot;20148&quot; value=&quot;5&quot;/&gt;&lt;property id=&quot;20300&quot; value=&quot;Слайд 6&quot;/&gt;&lt;property id=&quot;20307&quot; value=&quot;260&quot;/&gt;&lt;/object&gt;&lt;object type=&quot;3&quot; unique_id=&quot;10010&quot;&gt;&lt;property id=&quot;20148&quot; value=&quot;5&quot;/&gt;&lt;property id=&quot;20300&quot; value=&quot;Слайд 7&quot;/&gt;&lt;property id=&quot;20307&quot; value=&quot;264&quot;/&gt;&lt;/object&gt;&lt;object type=&quot;3&quot; unique_id=&quot;10011&quot;&gt;&lt;property id=&quot;20148&quot; value=&quot;5&quot;/&gt;&lt;property id=&quot;20300&quot; value=&quot;Слайд 8&quot;/&gt;&lt;property id=&quot;20307&quot; value=&quot;265&quot;/&gt;&lt;/object&gt;&lt;object type=&quot;3&quot; unique_id=&quot;10012&quot;&gt;&lt;property id=&quot;20148&quot; value=&quot;5&quot;/&gt;&lt;property id=&quot;20300&quot; value=&quot;Слайд 9&quot;/&gt;&lt;property id=&quot;20307&quot; value=&quot;270&quot;/&gt;&lt;/object&gt;&lt;object type=&quot;3&quot; unique_id=&quot;10013&quot;&gt;&lt;property id=&quot;20148&quot; value=&quot;5&quot;/&gt;&lt;property id=&quot;20300&quot; value=&quot;Слайд 10&quot;/&gt;&lt;property id=&quot;20307&quot; value=&quot;266&quot;/&gt;&lt;/object&gt;&lt;object type=&quot;3&quot; unique_id=&quot;10014&quot;&gt;&lt;property id=&quot;20148&quot; value=&quot;5&quot;/&gt;&lt;property id=&quot;20300&quot; value=&quot;Слайд 11&quot;/&gt;&lt;property id=&quot;20307&quot; value=&quot;267&quot;/&gt;&lt;/object&gt;&lt;object type=&quot;3&quot; unique_id=&quot;10015&quot;&gt;&lt;property id=&quot;20148&quot; value=&quot;5&quot;/&gt;&lt;property id=&quot;20300&quot; value=&quot;Слайд 12&quot;/&gt;&lt;property id=&quot;20307&quot; value=&quot;263&quot;/&gt;&lt;/object&gt;&lt;object type=&quot;3&quot; unique_id=&quot;10016&quot;&gt;&lt;property id=&quot;20148&quot; value=&quot;5&quot;/&gt;&lt;property id=&quot;20300&quot; value=&quot;Слайд 13&quot;/&gt;&lt;property id=&quot;20307&quot; value=&quot;268&quot;/&gt;&lt;/object&gt;&lt;object type=&quot;3&quot; unique_id=&quot;10017&quot;&gt;&lt;property id=&quot;20148&quot; value=&quot;5&quot;/&gt;&lt;property id=&quot;20300&quot; value=&quot;Слайд 14&quot;/&gt;&lt;property id=&quot;20307&quot; value=&quot;271&quot;/&gt;&lt;/object&gt;&lt;object type=&quot;3&quot; unique_id=&quot;10018&quot;&gt;&lt;property id=&quot;20148&quot; value=&quot;5&quot;/&gt;&lt;property id=&quot;20300&quot; value=&quot;Слайд 15&quot;/&gt;&lt;property id=&quot;20307&quot; value=&quot;269&quot;/&gt;&lt;/object&gt;&lt;object type=&quot;3&quot; unique_id=&quot;10019&quot;&gt;&lt;property id=&quot;20148&quot; value=&quot;5&quot;/&gt;&lt;property id=&quot;20300&quot; value=&quot;Слайд 16 - &amp;quot;Интернет-источники&amp;quot;&quot;/&gt;&lt;property id=&quot;20307&quot; value=&quot;257&quot;/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451</TotalTime>
  <Words>702</Words>
  <Application>Microsoft Office PowerPoint</Application>
  <PresentationFormat>Экран (4:3)</PresentationFormat>
  <Paragraphs>168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ОЛЬГА</dc:creator>
  <cp:lastModifiedBy>Нина</cp:lastModifiedBy>
  <cp:revision>56</cp:revision>
  <dcterms:created xsi:type="dcterms:W3CDTF">2012-11-29T10:31:28Z</dcterms:created>
  <dcterms:modified xsi:type="dcterms:W3CDTF">2014-02-28T06:35:13Z</dcterms:modified>
</cp:coreProperties>
</file>